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image12.jpg" ContentType="image/jpg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63" r:id="rId2"/>
    <p:sldId id="327" r:id="rId3"/>
    <p:sldId id="292" r:id="rId4"/>
    <p:sldId id="400" r:id="rId5"/>
    <p:sldId id="335" r:id="rId6"/>
    <p:sldId id="401" r:id="rId7"/>
    <p:sldId id="430" r:id="rId8"/>
    <p:sldId id="385" r:id="rId9"/>
    <p:sldId id="257" r:id="rId10"/>
    <p:sldId id="410" r:id="rId11"/>
    <p:sldId id="411" r:id="rId12"/>
    <p:sldId id="412" r:id="rId13"/>
    <p:sldId id="413" r:id="rId14"/>
    <p:sldId id="289" r:id="rId15"/>
    <p:sldId id="354" r:id="rId16"/>
    <p:sldId id="386" r:id="rId17"/>
    <p:sldId id="387" r:id="rId18"/>
    <p:sldId id="431" r:id="rId19"/>
    <p:sldId id="333" r:id="rId20"/>
    <p:sldId id="433" r:id="rId21"/>
    <p:sldId id="434" r:id="rId22"/>
    <p:sldId id="435" r:id="rId23"/>
    <p:sldId id="436" r:id="rId24"/>
    <p:sldId id="429" r:id="rId25"/>
    <p:sldId id="428" r:id="rId26"/>
    <p:sldId id="423" r:id="rId27"/>
    <p:sldId id="274" r:id="rId28"/>
    <p:sldId id="437" r:id="rId29"/>
    <p:sldId id="340" r:id="rId30"/>
    <p:sldId id="342" r:id="rId31"/>
    <p:sldId id="343" r:id="rId32"/>
    <p:sldId id="344" r:id="rId33"/>
    <p:sldId id="295" r:id="rId34"/>
    <p:sldId id="300" r:id="rId35"/>
    <p:sldId id="307" r:id="rId36"/>
    <p:sldId id="364" r:id="rId37"/>
    <p:sldId id="390" r:id="rId38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2" autoAdjust="0"/>
    <p:restoredTop sz="86418" autoAdjust="0"/>
  </p:normalViewPr>
  <p:slideViewPr>
    <p:cSldViewPr snapToGrid="0" snapToObjects="1">
      <p:cViewPr varScale="1">
        <p:scale>
          <a:sx n="44" d="100"/>
          <a:sy n="44" d="100"/>
        </p:scale>
        <p:origin x="1200" y="4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281C0-A357-4059-A2C6-40DC3C747266}" type="doc">
      <dgm:prSet loTypeId="urn:microsoft.com/office/officeart/2005/8/layout/chart3" loCatId="cycle" qsTypeId="urn:microsoft.com/office/officeart/2005/8/quickstyle/simple2" qsCatId="simple" csTypeId="urn:microsoft.com/office/officeart/2005/8/colors/colorful2" csCatId="colorful" phldr="1"/>
      <dgm:spPr/>
    </dgm:pt>
    <dgm:pt modelId="{EB0712FE-1600-4833-BE19-573DE1C106A1}">
      <dgm:prSet phldrT="[Text]"/>
      <dgm:spPr/>
      <dgm:t>
        <a:bodyPr/>
        <a:lstStyle/>
        <a:p>
          <a:r>
            <a:rPr lang="en-US" dirty="0"/>
            <a:t>Scholarship</a:t>
          </a:r>
        </a:p>
      </dgm:t>
    </dgm:pt>
    <dgm:pt modelId="{0BCD49C6-DF42-46A5-9EC2-8F96F4A7E5BB}" type="parTrans" cxnId="{8E569CF1-6043-4543-8F47-59472487655B}">
      <dgm:prSet/>
      <dgm:spPr/>
      <dgm:t>
        <a:bodyPr/>
        <a:lstStyle/>
        <a:p>
          <a:endParaRPr lang="en-US"/>
        </a:p>
      </dgm:t>
    </dgm:pt>
    <dgm:pt modelId="{94F9EBC1-61CB-4C0C-80CC-850D013C4FC1}" type="sibTrans" cxnId="{8E569CF1-6043-4543-8F47-59472487655B}">
      <dgm:prSet/>
      <dgm:spPr/>
      <dgm:t>
        <a:bodyPr/>
        <a:lstStyle/>
        <a:p>
          <a:endParaRPr lang="en-US"/>
        </a:p>
      </dgm:t>
    </dgm:pt>
    <dgm:pt modelId="{F01497F7-D2C6-4347-B3D8-7C4C87B1A6B8}">
      <dgm:prSet phldrT="[Text]"/>
      <dgm:spPr/>
      <dgm:t>
        <a:bodyPr/>
        <a:lstStyle/>
        <a:p>
          <a:r>
            <a:rPr lang="en-US" dirty="0"/>
            <a:t>Work-Study Employment </a:t>
          </a:r>
        </a:p>
      </dgm:t>
    </dgm:pt>
    <dgm:pt modelId="{901F75BC-F093-479B-AC30-00D1CF5A5504}" type="parTrans" cxnId="{EBA01707-1443-4F36-89F6-C0E4FE1C300B}">
      <dgm:prSet/>
      <dgm:spPr/>
      <dgm:t>
        <a:bodyPr/>
        <a:lstStyle/>
        <a:p>
          <a:endParaRPr lang="en-US"/>
        </a:p>
      </dgm:t>
    </dgm:pt>
    <dgm:pt modelId="{0CEA40DB-7766-435F-A081-6C79B51F2715}" type="sibTrans" cxnId="{EBA01707-1443-4F36-89F6-C0E4FE1C300B}">
      <dgm:prSet/>
      <dgm:spPr/>
      <dgm:t>
        <a:bodyPr/>
        <a:lstStyle/>
        <a:p>
          <a:endParaRPr lang="en-US"/>
        </a:p>
      </dgm:t>
    </dgm:pt>
    <dgm:pt modelId="{665D5DBC-D0E8-4123-91E0-C44F3C857BEE}">
      <dgm:prSet phldrT="[Text]"/>
      <dgm:spPr/>
      <dgm:t>
        <a:bodyPr/>
        <a:lstStyle/>
        <a:p>
          <a:r>
            <a:rPr lang="en-US" dirty="0"/>
            <a:t>Loans</a:t>
          </a:r>
        </a:p>
      </dgm:t>
    </dgm:pt>
    <dgm:pt modelId="{A947FB2F-D92B-4D31-A1AC-83DB3F600C1A}" type="parTrans" cxnId="{578794B6-CEF9-45BE-8A70-4718A8DFE4E5}">
      <dgm:prSet/>
      <dgm:spPr/>
      <dgm:t>
        <a:bodyPr/>
        <a:lstStyle/>
        <a:p>
          <a:endParaRPr lang="en-US"/>
        </a:p>
      </dgm:t>
    </dgm:pt>
    <dgm:pt modelId="{A0DF8940-252D-441E-9B9C-0A7A3E4849F7}" type="sibTrans" cxnId="{578794B6-CEF9-45BE-8A70-4718A8DFE4E5}">
      <dgm:prSet/>
      <dgm:spPr/>
      <dgm:t>
        <a:bodyPr/>
        <a:lstStyle/>
        <a:p>
          <a:endParaRPr lang="en-US"/>
        </a:p>
      </dgm:t>
    </dgm:pt>
    <dgm:pt modelId="{3A81E4AF-5058-4534-B9EC-610682C16D46}">
      <dgm:prSet phldrT="[Text]"/>
      <dgm:spPr/>
      <dgm:t>
        <a:bodyPr/>
        <a:lstStyle/>
        <a:p>
          <a:r>
            <a:rPr lang="en-US" dirty="0"/>
            <a:t>Grants</a:t>
          </a:r>
        </a:p>
      </dgm:t>
    </dgm:pt>
    <dgm:pt modelId="{B77F398F-3C44-4423-9289-3E422F225D28}" type="parTrans" cxnId="{5347B946-572D-4330-BDC9-F69AB11CB7D1}">
      <dgm:prSet/>
      <dgm:spPr/>
      <dgm:t>
        <a:bodyPr/>
        <a:lstStyle/>
        <a:p>
          <a:endParaRPr lang="en-US"/>
        </a:p>
      </dgm:t>
    </dgm:pt>
    <dgm:pt modelId="{0419864F-4CEC-4773-9DD5-5EB7B55734E3}" type="sibTrans" cxnId="{5347B946-572D-4330-BDC9-F69AB11CB7D1}">
      <dgm:prSet/>
      <dgm:spPr/>
      <dgm:t>
        <a:bodyPr/>
        <a:lstStyle/>
        <a:p>
          <a:endParaRPr lang="en-US"/>
        </a:p>
      </dgm:t>
    </dgm:pt>
    <dgm:pt modelId="{02CB9F98-9B3A-43E3-8B70-6F59B404C3AD}" type="pres">
      <dgm:prSet presAssocID="{BDA281C0-A357-4059-A2C6-40DC3C747266}" presName="compositeShape" presStyleCnt="0">
        <dgm:presLayoutVars>
          <dgm:chMax val="7"/>
          <dgm:dir/>
          <dgm:resizeHandles val="exact"/>
        </dgm:presLayoutVars>
      </dgm:prSet>
      <dgm:spPr/>
    </dgm:pt>
    <dgm:pt modelId="{8A146A4D-3D72-40C6-953B-A578D8118246}" type="pres">
      <dgm:prSet presAssocID="{BDA281C0-A357-4059-A2C6-40DC3C747266}" presName="wedge1" presStyleLbl="node1" presStyleIdx="0" presStyleCnt="4" custScaleX="147239" custScaleY="145557" custLinFactNeighborX="-4810" custLinFactNeighborY="2848"/>
      <dgm:spPr/>
    </dgm:pt>
    <dgm:pt modelId="{6FC17207-406E-45DB-B5F0-327A4F502B1F}" type="pres">
      <dgm:prSet presAssocID="{BDA281C0-A357-4059-A2C6-40DC3C74726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FC417F7-3CDE-485D-B21F-715720805A98}" type="pres">
      <dgm:prSet presAssocID="{BDA281C0-A357-4059-A2C6-40DC3C747266}" presName="wedge2" presStyleLbl="node1" presStyleIdx="1" presStyleCnt="4" custScaleX="147239" custScaleY="145557" custLinFactNeighborX="-595" custLinFactNeighborY="-1366"/>
      <dgm:spPr/>
    </dgm:pt>
    <dgm:pt modelId="{626E4123-819E-41AD-AD86-43EA1EAE90CF}" type="pres">
      <dgm:prSet presAssocID="{BDA281C0-A357-4059-A2C6-40DC3C74726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64446A2-C510-418F-A25A-1B0B633D8F5B}" type="pres">
      <dgm:prSet presAssocID="{BDA281C0-A357-4059-A2C6-40DC3C747266}" presName="wedge3" presStyleLbl="node1" presStyleIdx="2" presStyleCnt="4" custScaleX="146959" custScaleY="145557" custLinFactNeighborX="1602" custLinFactNeighborY="-1366"/>
      <dgm:spPr/>
    </dgm:pt>
    <dgm:pt modelId="{ECB71AAF-CA17-427F-8E0D-D7967468F134}" type="pres">
      <dgm:prSet presAssocID="{BDA281C0-A357-4059-A2C6-40DC3C74726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960DD0B-71A4-487A-96A2-D5C06BD52DE5}" type="pres">
      <dgm:prSet presAssocID="{BDA281C0-A357-4059-A2C6-40DC3C747266}" presName="wedge4" presStyleLbl="node1" presStyleIdx="3" presStyleCnt="4" custScaleX="147239" custScaleY="145557" custLinFactNeighborX="1602" custLinFactNeighborY="-1366"/>
      <dgm:spPr/>
    </dgm:pt>
    <dgm:pt modelId="{F278A2DE-5630-4556-86E6-1EC5231E8C81}" type="pres">
      <dgm:prSet presAssocID="{BDA281C0-A357-4059-A2C6-40DC3C74726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BA01707-1443-4F36-89F6-C0E4FE1C300B}" srcId="{BDA281C0-A357-4059-A2C6-40DC3C747266}" destId="{F01497F7-D2C6-4347-B3D8-7C4C87B1A6B8}" srcOrd="2" destOrd="0" parTransId="{901F75BC-F093-479B-AC30-00D1CF5A5504}" sibTransId="{0CEA40DB-7766-435F-A081-6C79B51F2715}"/>
    <dgm:cxn modelId="{E042A63C-0573-4B97-9D0A-76BE8FDFFCA2}" type="presOf" srcId="{665D5DBC-D0E8-4123-91E0-C44F3C857BEE}" destId="{5960DD0B-71A4-487A-96A2-D5C06BD52DE5}" srcOrd="0" destOrd="0" presId="urn:microsoft.com/office/officeart/2005/8/layout/chart3"/>
    <dgm:cxn modelId="{B8489240-2B50-4C25-A276-5652E43AEDAE}" type="presOf" srcId="{3A81E4AF-5058-4534-B9EC-610682C16D46}" destId="{8FC417F7-3CDE-485D-B21F-715720805A98}" srcOrd="0" destOrd="0" presId="urn:microsoft.com/office/officeart/2005/8/layout/chart3"/>
    <dgm:cxn modelId="{64CFC65E-9CBB-4EA1-AE7A-9E86A51E590F}" type="presOf" srcId="{665D5DBC-D0E8-4123-91E0-C44F3C857BEE}" destId="{F278A2DE-5630-4556-86E6-1EC5231E8C81}" srcOrd="1" destOrd="0" presId="urn:microsoft.com/office/officeart/2005/8/layout/chart3"/>
    <dgm:cxn modelId="{424DFE61-B092-449A-B06D-A0962738648D}" type="presOf" srcId="{F01497F7-D2C6-4347-B3D8-7C4C87B1A6B8}" destId="{C64446A2-C510-418F-A25A-1B0B633D8F5B}" srcOrd="0" destOrd="0" presId="urn:microsoft.com/office/officeart/2005/8/layout/chart3"/>
    <dgm:cxn modelId="{5347B946-572D-4330-BDC9-F69AB11CB7D1}" srcId="{BDA281C0-A357-4059-A2C6-40DC3C747266}" destId="{3A81E4AF-5058-4534-B9EC-610682C16D46}" srcOrd="1" destOrd="0" parTransId="{B77F398F-3C44-4423-9289-3E422F225D28}" sibTransId="{0419864F-4CEC-4773-9DD5-5EB7B55734E3}"/>
    <dgm:cxn modelId="{86A42373-0D14-4114-8C90-37F27DE87D31}" type="presOf" srcId="{3A81E4AF-5058-4534-B9EC-610682C16D46}" destId="{626E4123-819E-41AD-AD86-43EA1EAE90CF}" srcOrd="1" destOrd="0" presId="urn:microsoft.com/office/officeart/2005/8/layout/chart3"/>
    <dgm:cxn modelId="{4AD5C5A2-50E4-4C0D-B37F-7D65FD93B1BB}" type="presOf" srcId="{BDA281C0-A357-4059-A2C6-40DC3C747266}" destId="{02CB9F98-9B3A-43E3-8B70-6F59B404C3AD}" srcOrd="0" destOrd="0" presId="urn:microsoft.com/office/officeart/2005/8/layout/chart3"/>
    <dgm:cxn modelId="{578794B6-CEF9-45BE-8A70-4718A8DFE4E5}" srcId="{BDA281C0-A357-4059-A2C6-40DC3C747266}" destId="{665D5DBC-D0E8-4123-91E0-C44F3C857BEE}" srcOrd="3" destOrd="0" parTransId="{A947FB2F-D92B-4D31-A1AC-83DB3F600C1A}" sibTransId="{A0DF8940-252D-441E-9B9C-0A7A3E4849F7}"/>
    <dgm:cxn modelId="{815877E2-3D8C-4700-9ADD-D8D25B67282F}" type="presOf" srcId="{EB0712FE-1600-4833-BE19-573DE1C106A1}" destId="{8A146A4D-3D72-40C6-953B-A578D8118246}" srcOrd="0" destOrd="0" presId="urn:microsoft.com/office/officeart/2005/8/layout/chart3"/>
    <dgm:cxn modelId="{2D8DCFE2-DAC2-40D7-9913-941751B36029}" type="presOf" srcId="{F01497F7-D2C6-4347-B3D8-7C4C87B1A6B8}" destId="{ECB71AAF-CA17-427F-8E0D-D7967468F134}" srcOrd="1" destOrd="0" presId="urn:microsoft.com/office/officeart/2005/8/layout/chart3"/>
    <dgm:cxn modelId="{E4CD53F1-A933-4BE1-BD51-1CA22622FE76}" type="presOf" srcId="{EB0712FE-1600-4833-BE19-573DE1C106A1}" destId="{6FC17207-406E-45DB-B5F0-327A4F502B1F}" srcOrd="1" destOrd="0" presId="urn:microsoft.com/office/officeart/2005/8/layout/chart3"/>
    <dgm:cxn modelId="{8E569CF1-6043-4543-8F47-59472487655B}" srcId="{BDA281C0-A357-4059-A2C6-40DC3C747266}" destId="{EB0712FE-1600-4833-BE19-573DE1C106A1}" srcOrd="0" destOrd="0" parTransId="{0BCD49C6-DF42-46A5-9EC2-8F96F4A7E5BB}" sibTransId="{94F9EBC1-61CB-4C0C-80CC-850D013C4FC1}"/>
    <dgm:cxn modelId="{568FE429-E4A0-452A-852F-9A30AE29AFD1}" type="presParOf" srcId="{02CB9F98-9B3A-43E3-8B70-6F59B404C3AD}" destId="{8A146A4D-3D72-40C6-953B-A578D8118246}" srcOrd="0" destOrd="0" presId="urn:microsoft.com/office/officeart/2005/8/layout/chart3"/>
    <dgm:cxn modelId="{C5347097-49E4-4053-BFAB-9D657D730DAC}" type="presParOf" srcId="{02CB9F98-9B3A-43E3-8B70-6F59B404C3AD}" destId="{6FC17207-406E-45DB-B5F0-327A4F502B1F}" srcOrd="1" destOrd="0" presId="urn:microsoft.com/office/officeart/2005/8/layout/chart3"/>
    <dgm:cxn modelId="{93D7E21C-1766-4A56-88D1-439527A287CA}" type="presParOf" srcId="{02CB9F98-9B3A-43E3-8B70-6F59B404C3AD}" destId="{8FC417F7-3CDE-485D-B21F-715720805A98}" srcOrd="2" destOrd="0" presId="urn:microsoft.com/office/officeart/2005/8/layout/chart3"/>
    <dgm:cxn modelId="{51054D80-1D07-4451-8142-AB5571C1BE88}" type="presParOf" srcId="{02CB9F98-9B3A-43E3-8B70-6F59B404C3AD}" destId="{626E4123-819E-41AD-AD86-43EA1EAE90CF}" srcOrd="3" destOrd="0" presId="urn:microsoft.com/office/officeart/2005/8/layout/chart3"/>
    <dgm:cxn modelId="{6DC2BA7A-0470-4E7D-B5DD-889D439C4326}" type="presParOf" srcId="{02CB9F98-9B3A-43E3-8B70-6F59B404C3AD}" destId="{C64446A2-C510-418F-A25A-1B0B633D8F5B}" srcOrd="4" destOrd="0" presId="urn:microsoft.com/office/officeart/2005/8/layout/chart3"/>
    <dgm:cxn modelId="{23DC2EDC-078E-4DDE-85AE-90BBFCCBA0A9}" type="presParOf" srcId="{02CB9F98-9B3A-43E3-8B70-6F59B404C3AD}" destId="{ECB71AAF-CA17-427F-8E0D-D7967468F134}" srcOrd="5" destOrd="0" presId="urn:microsoft.com/office/officeart/2005/8/layout/chart3"/>
    <dgm:cxn modelId="{40BD2B81-854D-4121-AB5E-BB6E14D83C40}" type="presParOf" srcId="{02CB9F98-9B3A-43E3-8B70-6F59B404C3AD}" destId="{5960DD0B-71A4-487A-96A2-D5C06BD52DE5}" srcOrd="6" destOrd="0" presId="urn:microsoft.com/office/officeart/2005/8/layout/chart3"/>
    <dgm:cxn modelId="{6EEBBE8A-F88B-422B-9402-C0043C9D8C4D}" type="presParOf" srcId="{02CB9F98-9B3A-43E3-8B70-6F59B404C3AD}" destId="{F278A2DE-5630-4556-86E6-1EC5231E8C81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281C0-A357-4059-A2C6-40DC3C747266}" type="doc">
      <dgm:prSet loTypeId="urn:microsoft.com/office/officeart/2005/8/layout/chart3" loCatId="cycle" qsTypeId="urn:microsoft.com/office/officeart/2005/8/quickstyle/simple2" qsCatId="simple" csTypeId="urn:microsoft.com/office/officeart/2005/8/colors/colorful2" csCatId="colorful" phldr="1"/>
      <dgm:spPr/>
    </dgm:pt>
    <dgm:pt modelId="{EB0712FE-1600-4833-BE19-573DE1C106A1}">
      <dgm:prSet phldrT="[Text]"/>
      <dgm:spPr/>
      <dgm:t>
        <a:bodyPr/>
        <a:lstStyle/>
        <a:p>
          <a:r>
            <a:rPr lang="en-US" dirty="0"/>
            <a:t>Scholarship</a:t>
          </a:r>
        </a:p>
      </dgm:t>
    </dgm:pt>
    <dgm:pt modelId="{0BCD49C6-DF42-46A5-9EC2-8F96F4A7E5BB}" type="parTrans" cxnId="{8E569CF1-6043-4543-8F47-59472487655B}">
      <dgm:prSet/>
      <dgm:spPr/>
      <dgm:t>
        <a:bodyPr/>
        <a:lstStyle/>
        <a:p>
          <a:endParaRPr lang="en-US"/>
        </a:p>
      </dgm:t>
    </dgm:pt>
    <dgm:pt modelId="{94F9EBC1-61CB-4C0C-80CC-850D013C4FC1}" type="sibTrans" cxnId="{8E569CF1-6043-4543-8F47-59472487655B}">
      <dgm:prSet/>
      <dgm:spPr/>
      <dgm:t>
        <a:bodyPr/>
        <a:lstStyle/>
        <a:p>
          <a:endParaRPr lang="en-US"/>
        </a:p>
      </dgm:t>
    </dgm:pt>
    <dgm:pt modelId="{F01497F7-D2C6-4347-B3D8-7C4C87B1A6B8}">
      <dgm:prSet phldrT="[Text]"/>
      <dgm:spPr/>
      <dgm:t>
        <a:bodyPr/>
        <a:lstStyle/>
        <a:p>
          <a:r>
            <a:rPr lang="en-US" dirty="0"/>
            <a:t>Work-Study Employment </a:t>
          </a:r>
        </a:p>
      </dgm:t>
    </dgm:pt>
    <dgm:pt modelId="{901F75BC-F093-479B-AC30-00D1CF5A5504}" type="parTrans" cxnId="{EBA01707-1443-4F36-89F6-C0E4FE1C300B}">
      <dgm:prSet/>
      <dgm:spPr/>
      <dgm:t>
        <a:bodyPr/>
        <a:lstStyle/>
        <a:p>
          <a:endParaRPr lang="en-US"/>
        </a:p>
      </dgm:t>
    </dgm:pt>
    <dgm:pt modelId="{0CEA40DB-7766-435F-A081-6C79B51F2715}" type="sibTrans" cxnId="{EBA01707-1443-4F36-89F6-C0E4FE1C300B}">
      <dgm:prSet/>
      <dgm:spPr/>
      <dgm:t>
        <a:bodyPr/>
        <a:lstStyle/>
        <a:p>
          <a:endParaRPr lang="en-US"/>
        </a:p>
      </dgm:t>
    </dgm:pt>
    <dgm:pt modelId="{665D5DBC-D0E8-4123-91E0-C44F3C857BEE}">
      <dgm:prSet phldrT="[Text]"/>
      <dgm:spPr/>
      <dgm:t>
        <a:bodyPr/>
        <a:lstStyle/>
        <a:p>
          <a:r>
            <a:rPr lang="en-US" dirty="0"/>
            <a:t>Loans</a:t>
          </a:r>
        </a:p>
      </dgm:t>
    </dgm:pt>
    <dgm:pt modelId="{A947FB2F-D92B-4D31-A1AC-83DB3F600C1A}" type="parTrans" cxnId="{578794B6-CEF9-45BE-8A70-4718A8DFE4E5}">
      <dgm:prSet/>
      <dgm:spPr/>
      <dgm:t>
        <a:bodyPr/>
        <a:lstStyle/>
        <a:p>
          <a:endParaRPr lang="en-US"/>
        </a:p>
      </dgm:t>
    </dgm:pt>
    <dgm:pt modelId="{A0DF8940-252D-441E-9B9C-0A7A3E4849F7}" type="sibTrans" cxnId="{578794B6-CEF9-45BE-8A70-4718A8DFE4E5}">
      <dgm:prSet/>
      <dgm:spPr/>
      <dgm:t>
        <a:bodyPr/>
        <a:lstStyle/>
        <a:p>
          <a:endParaRPr lang="en-US"/>
        </a:p>
      </dgm:t>
    </dgm:pt>
    <dgm:pt modelId="{3A81E4AF-5058-4534-B9EC-610682C16D46}">
      <dgm:prSet phldrT="[Text]"/>
      <dgm:spPr/>
      <dgm:t>
        <a:bodyPr/>
        <a:lstStyle/>
        <a:p>
          <a:r>
            <a:rPr lang="en-US" dirty="0"/>
            <a:t>Grants</a:t>
          </a:r>
        </a:p>
      </dgm:t>
    </dgm:pt>
    <dgm:pt modelId="{B77F398F-3C44-4423-9289-3E422F225D28}" type="parTrans" cxnId="{5347B946-572D-4330-BDC9-F69AB11CB7D1}">
      <dgm:prSet/>
      <dgm:spPr/>
      <dgm:t>
        <a:bodyPr/>
        <a:lstStyle/>
        <a:p>
          <a:endParaRPr lang="en-US"/>
        </a:p>
      </dgm:t>
    </dgm:pt>
    <dgm:pt modelId="{0419864F-4CEC-4773-9DD5-5EB7B55734E3}" type="sibTrans" cxnId="{5347B946-572D-4330-BDC9-F69AB11CB7D1}">
      <dgm:prSet/>
      <dgm:spPr/>
      <dgm:t>
        <a:bodyPr/>
        <a:lstStyle/>
        <a:p>
          <a:endParaRPr lang="en-US"/>
        </a:p>
      </dgm:t>
    </dgm:pt>
    <dgm:pt modelId="{02CB9F98-9B3A-43E3-8B70-6F59B404C3AD}" type="pres">
      <dgm:prSet presAssocID="{BDA281C0-A357-4059-A2C6-40DC3C747266}" presName="compositeShape" presStyleCnt="0">
        <dgm:presLayoutVars>
          <dgm:chMax val="7"/>
          <dgm:dir/>
          <dgm:resizeHandles val="exact"/>
        </dgm:presLayoutVars>
      </dgm:prSet>
      <dgm:spPr/>
    </dgm:pt>
    <dgm:pt modelId="{8A146A4D-3D72-40C6-953B-A578D8118246}" type="pres">
      <dgm:prSet presAssocID="{BDA281C0-A357-4059-A2C6-40DC3C747266}" presName="wedge1" presStyleLbl="node1" presStyleIdx="0" presStyleCnt="4" custScaleX="147239" custScaleY="145557" custLinFactNeighborX="3205" custLinFactNeighborY="-1191"/>
      <dgm:spPr/>
    </dgm:pt>
    <dgm:pt modelId="{6FC17207-406E-45DB-B5F0-327A4F502B1F}" type="pres">
      <dgm:prSet presAssocID="{BDA281C0-A357-4059-A2C6-40DC3C74726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FC417F7-3CDE-485D-B21F-715720805A98}" type="pres">
      <dgm:prSet presAssocID="{BDA281C0-A357-4059-A2C6-40DC3C747266}" presName="wedge2" presStyleLbl="node1" presStyleIdx="1" presStyleCnt="4" custScaleX="147239" custScaleY="145557" custLinFactNeighborX="-595" custLinFactNeighborY="-1366"/>
      <dgm:spPr/>
    </dgm:pt>
    <dgm:pt modelId="{626E4123-819E-41AD-AD86-43EA1EAE90CF}" type="pres">
      <dgm:prSet presAssocID="{BDA281C0-A357-4059-A2C6-40DC3C74726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64446A2-C510-418F-A25A-1B0B633D8F5B}" type="pres">
      <dgm:prSet presAssocID="{BDA281C0-A357-4059-A2C6-40DC3C747266}" presName="wedge3" presStyleLbl="node1" presStyleIdx="2" presStyleCnt="4" custScaleX="146959" custScaleY="145557" custLinFactNeighborX="1602" custLinFactNeighborY="-1366"/>
      <dgm:spPr/>
    </dgm:pt>
    <dgm:pt modelId="{ECB71AAF-CA17-427F-8E0D-D7967468F134}" type="pres">
      <dgm:prSet presAssocID="{BDA281C0-A357-4059-A2C6-40DC3C74726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960DD0B-71A4-487A-96A2-D5C06BD52DE5}" type="pres">
      <dgm:prSet presAssocID="{BDA281C0-A357-4059-A2C6-40DC3C747266}" presName="wedge4" presStyleLbl="node1" presStyleIdx="3" presStyleCnt="4" custScaleX="147239" custScaleY="145557" custLinFactNeighborX="1602" custLinFactNeighborY="-1366"/>
      <dgm:spPr/>
    </dgm:pt>
    <dgm:pt modelId="{F278A2DE-5630-4556-86E6-1EC5231E8C81}" type="pres">
      <dgm:prSet presAssocID="{BDA281C0-A357-4059-A2C6-40DC3C74726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BA01707-1443-4F36-89F6-C0E4FE1C300B}" srcId="{BDA281C0-A357-4059-A2C6-40DC3C747266}" destId="{F01497F7-D2C6-4347-B3D8-7C4C87B1A6B8}" srcOrd="2" destOrd="0" parTransId="{901F75BC-F093-479B-AC30-00D1CF5A5504}" sibTransId="{0CEA40DB-7766-435F-A081-6C79B51F2715}"/>
    <dgm:cxn modelId="{E042A63C-0573-4B97-9D0A-76BE8FDFFCA2}" type="presOf" srcId="{665D5DBC-D0E8-4123-91E0-C44F3C857BEE}" destId="{5960DD0B-71A4-487A-96A2-D5C06BD52DE5}" srcOrd="0" destOrd="0" presId="urn:microsoft.com/office/officeart/2005/8/layout/chart3"/>
    <dgm:cxn modelId="{B8489240-2B50-4C25-A276-5652E43AEDAE}" type="presOf" srcId="{3A81E4AF-5058-4534-B9EC-610682C16D46}" destId="{8FC417F7-3CDE-485D-B21F-715720805A98}" srcOrd="0" destOrd="0" presId="urn:microsoft.com/office/officeart/2005/8/layout/chart3"/>
    <dgm:cxn modelId="{64CFC65E-9CBB-4EA1-AE7A-9E86A51E590F}" type="presOf" srcId="{665D5DBC-D0E8-4123-91E0-C44F3C857BEE}" destId="{F278A2DE-5630-4556-86E6-1EC5231E8C81}" srcOrd="1" destOrd="0" presId="urn:microsoft.com/office/officeart/2005/8/layout/chart3"/>
    <dgm:cxn modelId="{424DFE61-B092-449A-B06D-A0962738648D}" type="presOf" srcId="{F01497F7-D2C6-4347-B3D8-7C4C87B1A6B8}" destId="{C64446A2-C510-418F-A25A-1B0B633D8F5B}" srcOrd="0" destOrd="0" presId="urn:microsoft.com/office/officeart/2005/8/layout/chart3"/>
    <dgm:cxn modelId="{5347B946-572D-4330-BDC9-F69AB11CB7D1}" srcId="{BDA281C0-A357-4059-A2C6-40DC3C747266}" destId="{3A81E4AF-5058-4534-B9EC-610682C16D46}" srcOrd="1" destOrd="0" parTransId="{B77F398F-3C44-4423-9289-3E422F225D28}" sibTransId="{0419864F-4CEC-4773-9DD5-5EB7B55734E3}"/>
    <dgm:cxn modelId="{86A42373-0D14-4114-8C90-37F27DE87D31}" type="presOf" srcId="{3A81E4AF-5058-4534-B9EC-610682C16D46}" destId="{626E4123-819E-41AD-AD86-43EA1EAE90CF}" srcOrd="1" destOrd="0" presId="urn:microsoft.com/office/officeart/2005/8/layout/chart3"/>
    <dgm:cxn modelId="{4AD5C5A2-50E4-4C0D-B37F-7D65FD93B1BB}" type="presOf" srcId="{BDA281C0-A357-4059-A2C6-40DC3C747266}" destId="{02CB9F98-9B3A-43E3-8B70-6F59B404C3AD}" srcOrd="0" destOrd="0" presId="urn:microsoft.com/office/officeart/2005/8/layout/chart3"/>
    <dgm:cxn modelId="{578794B6-CEF9-45BE-8A70-4718A8DFE4E5}" srcId="{BDA281C0-A357-4059-A2C6-40DC3C747266}" destId="{665D5DBC-D0E8-4123-91E0-C44F3C857BEE}" srcOrd="3" destOrd="0" parTransId="{A947FB2F-D92B-4D31-A1AC-83DB3F600C1A}" sibTransId="{A0DF8940-252D-441E-9B9C-0A7A3E4849F7}"/>
    <dgm:cxn modelId="{815877E2-3D8C-4700-9ADD-D8D25B67282F}" type="presOf" srcId="{EB0712FE-1600-4833-BE19-573DE1C106A1}" destId="{8A146A4D-3D72-40C6-953B-A578D8118246}" srcOrd="0" destOrd="0" presId="urn:microsoft.com/office/officeart/2005/8/layout/chart3"/>
    <dgm:cxn modelId="{2D8DCFE2-DAC2-40D7-9913-941751B36029}" type="presOf" srcId="{F01497F7-D2C6-4347-B3D8-7C4C87B1A6B8}" destId="{ECB71AAF-CA17-427F-8E0D-D7967468F134}" srcOrd="1" destOrd="0" presId="urn:microsoft.com/office/officeart/2005/8/layout/chart3"/>
    <dgm:cxn modelId="{E4CD53F1-A933-4BE1-BD51-1CA22622FE76}" type="presOf" srcId="{EB0712FE-1600-4833-BE19-573DE1C106A1}" destId="{6FC17207-406E-45DB-B5F0-327A4F502B1F}" srcOrd="1" destOrd="0" presId="urn:microsoft.com/office/officeart/2005/8/layout/chart3"/>
    <dgm:cxn modelId="{8E569CF1-6043-4543-8F47-59472487655B}" srcId="{BDA281C0-A357-4059-A2C6-40DC3C747266}" destId="{EB0712FE-1600-4833-BE19-573DE1C106A1}" srcOrd="0" destOrd="0" parTransId="{0BCD49C6-DF42-46A5-9EC2-8F96F4A7E5BB}" sibTransId="{94F9EBC1-61CB-4C0C-80CC-850D013C4FC1}"/>
    <dgm:cxn modelId="{568FE429-E4A0-452A-852F-9A30AE29AFD1}" type="presParOf" srcId="{02CB9F98-9B3A-43E3-8B70-6F59B404C3AD}" destId="{8A146A4D-3D72-40C6-953B-A578D8118246}" srcOrd="0" destOrd="0" presId="urn:microsoft.com/office/officeart/2005/8/layout/chart3"/>
    <dgm:cxn modelId="{C5347097-49E4-4053-BFAB-9D657D730DAC}" type="presParOf" srcId="{02CB9F98-9B3A-43E3-8B70-6F59B404C3AD}" destId="{6FC17207-406E-45DB-B5F0-327A4F502B1F}" srcOrd="1" destOrd="0" presId="urn:microsoft.com/office/officeart/2005/8/layout/chart3"/>
    <dgm:cxn modelId="{93D7E21C-1766-4A56-88D1-439527A287CA}" type="presParOf" srcId="{02CB9F98-9B3A-43E3-8B70-6F59B404C3AD}" destId="{8FC417F7-3CDE-485D-B21F-715720805A98}" srcOrd="2" destOrd="0" presId="urn:microsoft.com/office/officeart/2005/8/layout/chart3"/>
    <dgm:cxn modelId="{51054D80-1D07-4451-8142-AB5571C1BE88}" type="presParOf" srcId="{02CB9F98-9B3A-43E3-8B70-6F59B404C3AD}" destId="{626E4123-819E-41AD-AD86-43EA1EAE90CF}" srcOrd="3" destOrd="0" presId="urn:microsoft.com/office/officeart/2005/8/layout/chart3"/>
    <dgm:cxn modelId="{6DC2BA7A-0470-4E7D-B5DD-889D439C4326}" type="presParOf" srcId="{02CB9F98-9B3A-43E3-8B70-6F59B404C3AD}" destId="{C64446A2-C510-418F-A25A-1B0B633D8F5B}" srcOrd="4" destOrd="0" presId="urn:microsoft.com/office/officeart/2005/8/layout/chart3"/>
    <dgm:cxn modelId="{23DC2EDC-078E-4DDE-85AE-90BBFCCBA0A9}" type="presParOf" srcId="{02CB9F98-9B3A-43E3-8B70-6F59B404C3AD}" destId="{ECB71AAF-CA17-427F-8E0D-D7967468F134}" srcOrd="5" destOrd="0" presId="urn:microsoft.com/office/officeart/2005/8/layout/chart3"/>
    <dgm:cxn modelId="{40BD2B81-854D-4121-AB5E-BB6E14D83C40}" type="presParOf" srcId="{02CB9F98-9B3A-43E3-8B70-6F59B404C3AD}" destId="{5960DD0B-71A4-487A-96A2-D5C06BD52DE5}" srcOrd="6" destOrd="0" presId="urn:microsoft.com/office/officeart/2005/8/layout/chart3"/>
    <dgm:cxn modelId="{6EEBBE8A-F88B-422B-9402-C0043C9D8C4D}" type="presParOf" srcId="{02CB9F98-9B3A-43E3-8B70-6F59B404C3AD}" destId="{F278A2DE-5630-4556-86E6-1EC5231E8C81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A281C0-A357-4059-A2C6-40DC3C747266}" type="doc">
      <dgm:prSet loTypeId="urn:microsoft.com/office/officeart/2005/8/layout/chart3" loCatId="cycle" qsTypeId="urn:microsoft.com/office/officeart/2005/8/quickstyle/simple2" qsCatId="simple" csTypeId="urn:microsoft.com/office/officeart/2005/8/colors/colorful2" csCatId="colorful" phldr="1"/>
      <dgm:spPr/>
    </dgm:pt>
    <dgm:pt modelId="{EB0712FE-1600-4833-BE19-573DE1C106A1}">
      <dgm:prSet phldrT="[Text]"/>
      <dgm:spPr/>
      <dgm:t>
        <a:bodyPr/>
        <a:lstStyle/>
        <a:p>
          <a:r>
            <a:rPr lang="en-US" dirty="0"/>
            <a:t>Scholarship</a:t>
          </a:r>
        </a:p>
      </dgm:t>
    </dgm:pt>
    <dgm:pt modelId="{0BCD49C6-DF42-46A5-9EC2-8F96F4A7E5BB}" type="parTrans" cxnId="{8E569CF1-6043-4543-8F47-59472487655B}">
      <dgm:prSet/>
      <dgm:spPr/>
      <dgm:t>
        <a:bodyPr/>
        <a:lstStyle/>
        <a:p>
          <a:endParaRPr lang="en-US"/>
        </a:p>
      </dgm:t>
    </dgm:pt>
    <dgm:pt modelId="{94F9EBC1-61CB-4C0C-80CC-850D013C4FC1}" type="sibTrans" cxnId="{8E569CF1-6043-4543-8F47-59472487655B}">
      <dgm:prSet/>
      <dgm:spPr/>
      <dgm:t>
        <a:bodyPr/>
        <a:lstStyle/>
        <a:p>
          <a:endParaRPr lang="en-US"/>
        </a:p>
      </dgm:t>
    </dgm:pt>
    <dgm:pt modelId="{F01497F7-D2C6-4347-B3D8-7C4C87B1A6B8}">
      <dgm:prSet phldrT="[Text]"/>
      <dgm:spPr/>
      <dgm:t>
        <a:bodyPr/>
        <a:lstStyle/>
        <a:p>
          <a:r>
            <a:rPr lang="en-US" dirty="0"/>
            <a:t>Work-Study Employment </a:t>
          </a:r>
        </a:p>
      </dgm:t>
    </dgm:pt>
    <dgm:pt modelId="{901F75BC-F093-479B-AC30-00D1CF5A5504}" type="parTrans" cxnId="{EBA01707-1443-4F36-89F6-C0E4FE1C300B}">
      <dgm:prSet/>
      <dgm:spPr/>
      <dgm:t>
        <a:bodyPr/>
        <a:lstStyle/>
        <a:p>
          <a:endParaRPr lang="en-US"/>
        </a:p>
      </dgm:t>
    </dgm:pt>
    <dgm:pt modelId="{0CEA40DB-7766-435F-A081-6C79B51F2715}" type="sibTrans" cxnId="{EBA01707-1443-4F36-89F6-C0E4FE1C300B}">
      <dgm:prSet/>
      <dgm:spPr/>
      <dgm:t>
        <a:bodyPr/>
        <a:lstStyle/>
        <a:p>
          <a:endParaRPr lang="en-US"/>
        </a:p>
      </dgm:t>
    </dgm:pt>
    <dgm:pt modelId="{665D5DBC-D0E8-4123-91E0-C44F3C857BEE}">
      <dgm:prSet phldrT="[Text]"/>
      <dgm:spPr/>
      <dgm:t>
        <a:bodyPr/>
        <a:lstStyle/>
        <a:p>
          <a:r>
            <a:rPr lang="en-US" dirty="0"/>
            <a:t>Loans</a:t>
          </a:r>
        </a:p>
      </dgm:t>
    </dgm:pt>
    <dgm:pt modelId="{A947FB2F-D92B-4D31-A1AC-83DB3F600C1A}" type="parTrans" cxnId="{578794B6-CEF9-45BE-8A70-4718A8DFE4E5}">
      <dgm:prSet/>
      <dgm:spPr/>
      <dgm:t>
        <a:bodyPr/>
        <a:lstStyle/>
        <a:p>
          <a:endParaRPr lang="en-US"/>
        </a:p>
      </dgm:t>
    </dgm:pt>
    <dgm:pt modelId="{A0DF8940-252D-441E-9B9C-0A7A3E4849F7}" type="sibTrans" cxnId="{578794B6-CEF9-45BE-8A70-4718A8DFE4E5}">
      <dgm:prSet/>
      <dgm:spPr/>
      <dgm:t>
        <a:bodyPr/>
        <a:lstStyle/>
        <a:p>
          <a:endParaRPr lang="en-US"/>
        </a:p>
      </dgm:t>
    </dgm:pt>
    <dgm:pt modelId="{3A81E4AF-5058-4534-B9EC-610682C16D46}">
      <dgm:prSet phldrT="[Text]"/>
      <dgm:spPr/>
      <dgm:t>
        <a:bodyPr/>
        <a:lstStyle/>
        <a:p>
          <a:r>
            <a:rPr lang="en-US" dirty="0"/>
            <a:t>Grants</a:t>
          </a:r>
        </a:p>
      </dgm:t>
    </dgm:pt>
    <dgm:pt modelId="{B77F398F-3C44-4423-9289-3E422F225D28}" type="parTrans" cxnId="{5347B946-572D-4330-BDC9-F69AB11CB7D1}">
      <dgm:prSet/>
      <dgm:spPr/>
      <dgm:t>
        <a:bodyPr/>
        <a:lstStyle/>
        <a:p>
          <a:endParaRPr lang="en-US"/>
        </a:p>
      </dgm:t>
    </dgm:pt>
    <dgm:pt modelId="{0419864F-4CEC-4773-9DD5-5EB7B55734E3}" type="sibTrans" cxnId="{5347B946-572D-4330-BDC9-F69AB11CB7D1}">
      <dgm:prSet/>
      <dgm:spPr/>
      <dgm:t>
        <a:bodyPr/>
        <a:lstStyle/>
        <a:p>
          <a:endParaRPr lang="en-US"/>
        </a:p>
      </dgm:t>
    </dgm:pt>
    <dgm:pt modelId="{02CB9F98-9B3A-43E3-8B70-6F59B404C3AD}" type="pres">
      <dgm:prSet presAssocID="{BDA281C0-A357-4059-A2C6-40DC3C747266}" presName="compositeShape" presStyleCnt="0">
        <dgm:presLayoutVars>
          <dgm:chMax val="7"/>
          <dgm:dir/>
          <dgm:resizeHandles val="exact"/>
        </dgm:presLayoutVars>
      </dgm:prSet>
      <dgm:spPr/>
    </dgm:pt>
    <dgm:pt modelId="{8A146A4D-3D72-40C6-953B-A578D8118246}" type="pres">
      <dgm:prSet presAssocID="{BDA281C0-A357-4059-A2C6-40DC3C747266}" presName="wedge1" presStyleLbl="node1" presStyleIdx="0" presStyleCnt="4" custScaleX="147239" custScaleY="145557" custLinFactNeighborX="-4810" custLinFactNeighborY="2848"/>
      <dgm:spPr/>
    </dgm:pt>
    <dgm:pt modelId="{6FC17207-406E-45DB-B5F0-327A4F502B1F}" type="pres">
      <dgm:prSet presAssocID="{BDA281C0-A357-4059-A2C6-40DC3C74726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FC417F7-3CDE-485D-B21F-715720805A98}" type="pres">
      <dgm:prSet presAssocID="{BDA281C0-A357-4059-A2C6-40DC3C747266}" presName="wedge2" presStyleLbl="node1" presStyleIdx="1" presStyleCnt="4" custScaleX="147239" custScaleY="145557" custLinFactNeighborX="7364" custLinFactNeighborY="3668"/>
      <dgm:spPr/>
    </dgm:pt>
    <dgm:pt modelId="{626E4123-819E-41AD-AD86-43EA1EAE90CF}" type="pres">
      <dgm:prSet presAssocID="{BDA281C0-A357-4059-A2C6-40DC3C74726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64446A2-C510-418F-A25A-1B0B633D8F5B}" type="pres">
      <dgm:prSet presAssocID="{BDA281C0-A357-4059-A2C6-40DC3C747266}" presName="wedge3" presStyleLbl="node1" presStyleIdx="2" presStyleCnt="4" custScaleX="146959" custScaleY="145557" custLinFactNeighborX="1602" custLinFactNeighborY="-1366"/>
      <dgm:spPr/>
    </dgm:pt>
    <dgm:pt modelId="{ECB71AAF-CA17-427F-8E0D-D7967468F134}" type="pres">
      <dgm:prSet presAssocID="{BDA281C0-A357-4059-A2C6-40DC3C74726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960DD0B-71A4-487A-96A2-D5C06BD52DE5}" type="pres">
      <dgm:prSet presAssocID="{BDA281C0-A357-4059-A2C6-40DC3C747266}" presName="wedge4" presStyleLbl="node1" presStyleIdx="3" presStyleCnt="4" custScaleX="147239" custScaleY="145557" custLinFactNeighborX="1602" custLinFactNeighborY="-1366"/>
      <dgm:spPr/>
    </dgm:pt>
    <dgm:pt modelId="{F278A2DE-5630-4556-86E6-1EC5231E8C81}" type="pres">
      <dgm:prSet presAssocID="{BDA281C0-A357-4059-A2C6-40DC3C74726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BA01707-1443-4F36-89F6-C0E4FE1C300B}" srcId="{BDA281C0-A357-4059-A2C6-40DC3C747266}" destId="{F01497F7-D2C6-4347-B3D8-7C4C87B1A6B8}" srcOrd="2" destOrd="0" parTransId="{901F75BC-F093-479B-AC30-00D1CF5A5504}" sibTransId="{0CEA40DB-7766-435F-A081-6C79B51F2715}"/>
    <dgm:cxn modelId="{E042A63C-0573-4B97-9D0A-76BE8FDFFCA2}" type="presOf" srcId="{665D5DBC-D0E8-4123-91E0-C44F3C857BEE}" destId="{5960DD0B-71A4-487A-96A2-D5C06BD52DE5}" srcOrd="0" destOrd="0" presId="urn:microsoft.com/office/officeart/2005/8/layout/chart3"/>
    <dgm:cxn modelId="{B8489240-2B50-4C25-A276-5652E43AEDAE}" type="presOf" srcId="{3A81E4AF-5058-4534-B9EC-610682C16D46}" destId="{8FC417F7-3CDE-485D-B21F-715720805A98}" srcOrd="0" destOrd="0" presId="urn:microsoft.com/office/officeart/2005/8/layout/chart3"/>
    <dgm:cxn modelId="{64CFC65E-9CBB-4EA1-AE7A-9E86A51E590F}" type="presOf" srcId="{665D5DBC-D0E8-4123-91E0-C44F3C857BEE}" destId="{F278A2DE-5630-4556-86E6-1EC5231E8C81}" srcOrd="1" destOrd="0" presId="urn:microsoft.com/office/officeart/2005/8/layout/chart3"/>
    <dgm:cxn modelId="{424DFE61-B092-449A-B06D-A0962738648D}" type="presOf" srcId="{F01497F7-D2C6-4347-B3D8-7C4C87B1A6B8}" destId="{C64446A2-C510-418F-A25A-1B0B633D8F5B}" srcOrd="0" destOrd="0" presId="urn:microsoft.com/office/officeart/2005/8/layout/chart3"/>
    <dgm:cxn modelId="{5347B946-572D-4330-BDC9-F69AB11CB7D1}" srcId="{BDA281C0-A357-4059-A2C6-40DC3C747266}" destId="{3A81E4AF-5058-4534-B9EC-610682C16D46}" srcOrd="1" destOrd="0" parTransId="{B77F398F-3C44-4423-9289-3E422F225D28}" sibTransId="{0419864F-4CEC-4773-9DD5-5EB7B55734E3}"/>
    <dgm:cxn modelId="{86A42373-0D14-4114-8C90-37F27DE87D31}" type="presOf" srcId="{3A81E4AF-5058-4534-B9EC-610682C16D46}" destId="{626E4123-819E-41AD-AD86-43EA1EAE90CF}" srcOrd="1" destOrd="0" presId="urn:microsoft.com/office/officeart/2005/8/layout/chart3"/>
    <dgm:cxn modelId="{4AD5C5A2-50E4-4C0D-B37F-7D65FD93B1BB}" type="presOf" srcId="{BDA281C0-A357-4059-A2C6-40DC3C747266}" destId="{02CB9F98-9B3A-43E3-8B70-6F59B404C3AD}" srcOrd="0" destOrd="0" presId="urn:microsoft.com/office/officeart/2005/8/layout/chart3"/>
    <dgm:cxn modelId="{578794B6-CEF9-45BE-8A70-4718A8DFE4E5}" srcId="{BDA281C0-A357-4059-A2C6-40DC3C747266}" destId="{665D5DBC-D0E8-4123-91E0-C44F3C857BEE}" srcOrd="3" destOrd="0" parTransId="{A947FB2F-D92B-4D31-A1AC-83DB3F600C1A}" sibTransId="{A0DF8940-252D-441E-9B9C-0A7A3E4849F7}"/>
    <dgm:cxn modelId="{815877E2-3D8C-4700-9ADD-D8D25B67282F}" type="presOf" srcId="{EB0712FE-1600-4833-BE19-573DE1C106A1}" destId="{8A146A4D-3D72-40C6-953B-A578D8118246}" srcOrd="0" destOrd="0" presId="urn:microsoft.com/office/officeart/2005/8/layout/chart3"/>
    <dgm:cxn modelId="{2D8DCFE2-DAC2-40D7-9913-941751B36029}" type="presOf" srcId="{F01497F7-D2C6-4347-B3D8-7C4C87B1A6B8}" destId="{ECB71AAF-CA17-427F-8E0D-D7967468F134}" srcOrd="1" destOrd="0" presId="urn:microsoft.com/office/officeart/2005/8/layout/chart3"/>
    <dgm:cxn modelId="{E4CD53F1-A933-4BE1-BD51-1CA22622FE76}" type="presOf" srcId="{EB0712FE-1600-4833-BE19-573DE1C106A1}" destId="{6FC17207-406E-45DB-B5F0-327A4F502B1F}" srcOrd="1" destOrd="0" presId="urn:microsoft.com/office/officeart/2005/8/layout/chart3"/>
    <dgm:cxn modelId="{8E569CF1-6043-4543-8F47-59472487655B}" srcId="{BDA281C0-A357-4059-A2C6-40DC3C747266}" destId="{EB0712FE-1600-4833-BE19-573DE1C106A1}" srcOrd="0" destOrd="0" parTransId="{0BCD49C6-DF42-46A5-9EC2-8F96F4A7E5BB}" sibTransId="{94F9EBC1-61CB-4C0C-80CC-850D013C4FC1}"/>
    <dgm:cxn modelId="{568FE429-E4A0-452A-852F-9A30AE29AFD1}" type="presParOf" srcId="{02CB9F98-9B3A-43E3-8B70-6F59B404C3AD}" destId="{8A146A4D-3D72-40C6-953B-A578D8118246}" srcOrd="0" destOrd="0" presId="urn:microsoft.com/office/officeart/2005/8/layout/chart3"/>
    <dgm:cxn modelId="{C5347097-49E4-4053-BFAB-9D657D730DAC}" type="presParOf" srcId="{02CB9F98-9B3A-43E3-8B70-6F59B404C3AD}" destId="{6FC17207-406E-45DB-B5F0-327A4F502B1F}" srcOrd="1" destOrd="0" presId="urn:microsoft.com/office/officeart/2005/8/layout/chart3"/>
    <dgm:cxn modelId="{93D7E21C-1766-4A56-88D1-439527A287CA}" type="presParOf" srcId="{02CB9F98-9B3A-43E3-8B70-6F59B404C3AD}" destId="{8FC417F7-3CDE-485D-B21F-715720805A98}" srcOrd="2" destOrd="0" presId="urn:microsoft.com/office/officeart/2005/8/layout/chart3"/>
    <dgm:cxn modelId="{51054D80-1D07-4451-8142-AB5571C1BE88}" type="presParOf" srcId="{02CB9F98-9B3A-43E3-8B70-6F59B404C3AD}" destId="{626E4123-819E-41AD-AD86-43EA1EAE90CF}" srcOrd="3" destOrd="0" presId="urn:microsoft.com/office/officeart/2005/8/layout/chart3"/>
    <dgm:cxn modelId="{6DC2BA7A-0470-4E7D-B5DD-889D439C4326}" type="presParOf" srcId="{02CB9F98-9B3A-43E3-8B70-6F59B404C3AD}" destId="{C64446A2-C510-418F-A25A-1B0B633D8F5B}" srcOrd="4" destOrd="0" presId="urn:microsoft.com/office/officeart/2005/8/layout/chart3"/>
    <dgm:cxn modelId="{23DC2EDC-078E-4DDE-85AE-90BBFCCBA0A9}" type="presParOf" srcId="{02CB9F98-9B3A-43E3-8B70-6F59B404C3AD}" destId="{ECB71AAF-CA17-427F-8E0D-D7967468F134}" srcOrd="5" destOrd="0" presId="urn:microsoft.com/office/officeart/2005/8/layout/chart3"/>
    <dgm:cxn modelId="{40BD2B81-854D-4121-AB5E-BB6E14D83C40}" type="presParOf" srcId="{02CB9F98-9B3A-43E3-8B70-6F59B404C3AD}" destId="{5960DD0B-71A4-487A-96A2-D5C06BD52DE5}" srcOrd="6" destOrd="0" presId="urn:microsoft.com/office/officeart/2005/8/layout/chart3"/>
    <dgm:cxn modelId="{6EEBBE8A-F88B-422B-9402-C0043C9D8C4D}" type="presParOf" srcId="{02CB9F98-9B3A-43E3-8B70-6F59B404C3AD}" destId="{F278A2DE-5630-4556-86E6-1EC5231E8C81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A281C0-A357-4059-A2C6-40DC3C747266}" type="doc">
      <dgm:prSet loTypeId="urn:microsoft.com/office/officeart/2005/8/layout/chart3" loCatId="cycle" qsTypeId="urn:microsoft.com/office/officeart/2005/8/quickstyle/simple2" qsCatId="simple" csTypeId="urn:microsoft.com/office/officeart/2005/8/colors/colorful2" csCatId="colorful" phldr="1"/>
      <dgm:spPr/>
    </dgm:pt>
    <dgm:pt modelId="{EB0712FE-1600-4833-BE19-573DE1C106A1}">
      <dgm:prSet phldrT="[Text]"/>
      <dgm:spPr/>
      <dgm:t>
        <a:bodyPr/>
        <a:lstStyle/>
        <a:p>
          <a:r>
            <a:rPr lang="en-US" dirty="0"/>
            <a:t>Scholarship</a:t>
          </a:r>
        </a:p>
      </dgm:t>
    </dgm:pt>
    <dgm:pt modelId="{0BCD49C6-DF42-46A5-9EC2-8F96F4A7E5BB}" type="parTrans" cxnId="{8E569CF1-6043-4543-8F47-59472487655B}">
      <dgm:prSet/>
      <dgm:spPr/>
      <dgm:t>
        <a:bodyPr/>
        <a:lstStyle/>
        <a:p>
          <a:endParaRPr lang="en-US"/>
        </a:p>
      </dgm:t>
    </dgm:pt>
    <dgm:pt modelId="{94F9EBC1-61CB-4C0C-80CC-850D013C4FC1}" type="sibTrans" cxnId="{8E569CF1-6043-4543-8F47-59472487655B}">
      <dgm:prSet/>
      <dgm:spPr/>
      <dgm:t>
        <a:bodyPr/>
        <a:lstStyle/>
        <a:p>
          <a:endParaRPr lang="en-US"/>
        </a:p>
      </dgm:t>
    </dgm:pt>
    <dgm:pt modelId="{F01497F7-D2C6-4347-B3D8-7C4C87B1A6B8}">
      <dgm:prSet phldrT="[Text]"/>
      <dgm:spPr/>
      <dgm:t>
        <a:bodyPr/>
        <a:lstStyle/>
        <a:p>
          <a:r>
            <a:rPr lang="en-US" dirty="0"/>
            <a:t>Work-Study Employment </a:t>
          </a:r>
        </a:p>
      </dgm:t>
    </dgm:pt>
    <dgm:pt modelId="{901F75BC-F093-479B-AC30-00D1CF5A5504}" type="parTrans" cxnId="{EBA01707-1443-4F36-89F6-C0E4FE1C300B}">
      <dgm:prSet/>
      <dgm:spPr/>
      <dgm:t>
        <a:bodyPr/>
        <a:lstStyle/>
        <a:p>
          <a:endParaRPr lang="en-US"/>
        </a:p>
      </dgm:t>
    </dgm:pt>
    <dgm:pt modelId="{0CEA40DB-7766-435F-A081-6C79B51F2715}" type="sibTrans" cxnId="{EBA01707-1443-4F36-89F6-C0E4FE1C300B}">
      <dgm:prSet/>
      <dgm:spPr/>
      <dgm:t>
        <a:bodyPr/>
        <a:lstStyle/>
        <a:p>
          <a:endParaRPr lang="en-US"/>
        </a:p>
      </dgm:t>
    </dgm:pt>
    <dgm:pt modelId="{665D5DBC-D0E8-4123-91E0-C44F3C857BEE}">
      <dgm:prSet phldrT="[Text]"/>
      <dgm:spPr/>
      <dgm:t>
        <a:bodyPr/>
        <a:lstStyle/>
        <a:p>
          <a:r>
            <a:rPr lang="en-US" dirty="0"/>
            <a:t>Loans</a:t>
          </a:r>
        </a:p>
      </dgm:t>
    </dgm:pt>
    <dgm:pt modelId="{A947FB2F-D92B-4D31-A1AC-83DB3F600C1A}" type="parTrans" cxnId="{578794B6-CEF9-45BE-8A70-4718A8DFE4E5}">
      <dgm:prSet/>
      <dgm:spPr/>
      <dgm:t>
        <a:bodyPr/>
        <a:lstStyle/>
        <a:p>
          <a:endParaRPr lang="en-US"/>
        </a:p>
      </dgm:t>
    </dgm:pt>
    <dgm:pt modelId="{A0DF8940-252D-441E-9B9C-0A7A3E4849F7}" type="sibTrans" cxnId="{578794B6-CEF9-45BE-8A70-4718A8DFE4E5}">
      <dgm:prSet/>
      <dgm:spPr/>
      <dgm:t>
        <a:bodyPr/>
        <a:lstStyle/>
        <a:p>
          <a:endParaRPr lang="en-US"/>
        </a:p>
      </dgm:t>
    </dgm:pt>
    <dgm:pt modelId="{3A81E4AF-5058-4534-B9EC-610682C16D46}">
      <dgm:prSet phldrT="[Text]"/>
      <dgm:spPr/>
      <dgm:t>
        <a:bodyPr/>
        <a:lstStyle/>
        <a:p>
          <a:r>
            <a:rPr lang="en-US" dirty="0"/>
            <a:t>Grants</a:t>
          </a:r>
        </a:p>
      </dgm:t>
    </dgm:pt>
    <dgm:pt modelId="{B77F398F-3C44-4423-9289-3E422F225D28}" type="parTrans" cxnId="{5347B946-572D-4330-BDC9-F69AB11CB7D1}">
      <dgm:prSet/>
      <dgm:spPr/>
      <dgm:t>
        <a:bodyPr/>
        <a:lstStyle/>
        <a:p>
          <a:endParaRPr lang="en-US"/>
        </a:p>
      </dgm:t>
    </dgm:pt>
    <dgm:pt modelId="{0419864F-4CEC-4773-9DD5-5EB7B55734E3}" type="sibTrans" cxnId="{5347B946-572D-4330-BDC9-F69AB11CB7D1}">
      <dgm:prSet/>
      <dgm:spPr/>
      <dgm:t>
        <a:bodyPr/>
        <a:lstStyle/>
        <a:p>
          <a:endParaRPr lang="en-US"/>
        </a:p>
      </dgm:t>
    </dgm:pt>
    <dgm:pt modelId="{02CB9F98-9B3A-43E3-8B70-6F59B404C3AD}" type="pres">
      <dgm:prSet presAssocID="{BDA281C0-A357-4059-A2C6-40DC3C747266}" presName="compositeShape" presStyleCnt="0">
        <dgm:presLayoutVars>
          <dgm:chMax val="7"/>
          <dgm:dir/>
          <dgm:resizeHandles val="exact"/>
        </dgm:presLayoutVars>
      </dgm:prSet>
      <dgm:spPr/>
    </dgm:pt>
    <dgm:pt modelId="{8A146A4D-3D72-40C6-953B-A578D8118246}" type="pres">
      <dgm:prSet presAssocID="{BDA281C0-A357-4059-A2C6-40DC3C747266}" presName="wedge1" presStyleLbl="node1" presStyleIdx="0" presStyleCnt="4" custScaleX="147239" custScaleY="145557" custLinFactNeighborX="-4810" custLinFactNeighborY="2848"/>
      <dgm:spPr/>
    </dgm:pt>
    <dgm:pt modelId="{6FC17207-406E-45DB-B5F0-327A4F502B1F}" type="pres">
      <dgm:prSet presAssocID="{BDA281C0-A357-4059-A2C6-40DC3C74726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FC417F7-3CDE-485D-B21F-715720805A98}" type="pres">
      <dgm:prSet presAssocID="{BDA281C0-A357-4059-A2C6-40DC3C747266}" presName="wedge2" presStyleLbl="node1" presStyleIdx="1" presStyleCnt="4" custScaleX="147239" custScaleY="145557" custLinFactNeighborX="1307" custLinFactNeighborY="-868"/>
      <dgm:spPr/>
    </dgm:pt>
    <dgm:pt modelId="{626E4123-819E-41AD-AD86-43EA1EAE90CF}" type="pres">
      <dgm:prSet presAssocID="{BDA281C0-A357-4059-A2C6-40DC3C74726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64446A2-C510-418F-A25A-1B0B633D8F5B}" type="pres">
      <dgm:prSet presAssocID="{BDA281C0-A357-4059-A2C6-40DC3C747266}" presName="wedge3" presStyleLbl="node1" presStyleIdx="2" presStyleCnt="4" custScaleX="146959" custScaleY="145557" custLinFactNeighborX="-8031" custLinFactNeighborY="3668"/>
      <dgm:spPr/>
    </dgm:pt>
    <dgm:pt modelId="{ECB71AAF-CA17-427F-8E0D-D7967468F134}" type="pres">
      <dgm:prSet presAssocID="{BDA281C0-A357-4059-A2C6-40DC3C74726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960DD0B-71A4-487A-96A2-D5C06BD52DE5}" type="pres">
      <dgm:prSet presAssocID="{BDA281C0-A357-4059-A2C6-40DC3C747266}" presName="wedge4" presStyleLbl="node1" presStyleIdx="3" presStyleCnt="4" custScaleX="147239" custScaleY="145557" custLinFactNeighborX="1602" custLinFactNeighborY="-1366"/>
      <dgm:spPr/>
    </dgm:pt>
    <dgm:pt modelId="{F278A2DE-5630-4556-86E6-1EC5231E8C81}" type="pres">
      <dgm:prSet presAssocID="{BDA281C0-A357-4059-A2C6-40DC3C74726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BA01707-1443-4F36-89F6-C0E4FE1C300B}" srcId="{BDA281C0-A357-4059-A2C6-40DC3C747266}" destId="{F01497F7-D2C6-4347-B3D8-7C4C87B1A6B8}" srcOrd="2" destOrd="0" parTransId="{901F75BC-F093-479B-AC30-00D1CF5A5504}" sibTransId="{0CEA40DB-7766-435F-A081-6C79B51F2715}"/>
    <dgm:cxn modelId="{E042A63C-0573-4B97-9D0A-76BE8FDFFCA2}" type="presOf" srcId="{665D5DBC-D0E8-4123-91E0-C44F3C857BEE}" destId="{5960DD0B-71A4-487A-96A2-D5C06BD52DE5}" srcOrd="0" destOrd="0" presId="urn:microsoft.com/office/officeart/2005/8/layout/chart3"/>
    <dgm:cxn modelId="{B8489240-2B50-4C25-A276-5652E43AEDAE}" type="presOf" srcId="{3A81E4AF-5058-4534-B9EC-610682C16D46}" destId="{8FC417F7-3CDE-485D-B21F-715720805A98}" srcOrd="0" destOrd="0" presId="urn:microsoft.com/office/officeart/2005/8/layout/chart3"/>
    <dgm:cxn modelId="{64CFC65E-9CBB-4EA1-AE7A-9E86A51E590F}" type="presOf" srcId="{665D5DBC-D0E8-4123-91E0-C44F3C857BEE}" destId="{F278A2DE-5630-4556-86E6-1EC5231E8C81}" srcOrd="1" destOrd="0" presId="urn:microsoft.com/office/officeart/2005/8/layout/chart3"/>
    <dgm:cxn modelId="{424DFE61-B092-449A-B06D-A0962738648D}" type="presOf" srcId="{F01497F7-D2C6-4347-B3D8-7C4C87B1A6B8}" destId="{C64446A2-C510-418F-A25A-1B0B633D8F5B}" srcOrd="0" destOrd="0" presId="urn:microsoft.com/office/officeart/2005/8/layout/chart3"/>
    <dgm:cxn modelId="{5347B946-572D-4330-BDC9-F69AB11CB7D1}" srcId="{BDA281C0-A357-4059-A2C6-40DC3C747266}" destId="{3A81E4AF-5058-4534-B9EC-610682C16D46}" srcOrd="1" destOrd="0" parTransId="{B77F398F-3C44-4423-9289-3E422F225D28}" sibTransId="{0419864F-4CEC-4773-9DD5-5EB7B55734E3}"/>
    <dgm:cxn modelId="{86A42373-0D14-4114-8C90-37F27DE87D31}" type="presOf" srcId="{3A81E4AF-5058-4534-B9EC-610682C16D46}" destId="{626E4123-819E-41AD-AD86-43EA1EAE90CF}" srcOrd="1" destOrd="0" presId="urn:microsoft.com/office/officeart/2005/8/layout/chart3"/>
    <dgm:cxn modelId="{4AD5C5A2-50E4-4C0D-B37F-7D65FD93B1BB}" type="presOf" srcId="{BDA281C0-A357-4059-A2C6-40DC3C747266}" destId="{02CB9F98-9B3A-43E3-8B70-6F59B404C3AD}" srcOrd="0" destOrd="0" presId="urn:microsoft.com/office/officeart/2005/8/layout/chart3"/>
    <dgm:cxn modelId="{578794B6-CEF9-45BE-8A70-4718A8DFE4E5}" srcId="{BDA281C0-A357-4059-A2C6-40DC3C747266}" destId="{665D5DBC-D0E8-4123-91E0-C44F3C857BEE}" srcOrd="3" destOrd="0" parTransId="{A947FB2F-D92B-4D31-A1AC-83DB3F600C1A}" sibTransId="{A0DF8940-252D-441E-9B9C-0A7A3E4849F7}"/>
    <dgm:cxn modelId="{815877E2-3D8C-4700-9ADD-D8D25B67282F}" type="presOf" srcId="{EB0712FE-1600-4833-BE19-573DE1C106A1}" destId="{8A146A4D-3D72-40C6-953B-A578D8118246}" srcOrd="0" destOrd="0" presId="urn:microsoft.com/office/officeart/2005/8/layout/chart3"/>
    <dgm:cxn modelId="{2D8DCFE2-DAC2-40D7-9913-941751B36029}" type="presOf" srcId="{F01497F7-D2C6-4347-B3D8-7C4C87B1A6B8}" destId="{ECB71AAF-CA17-427F-8E0D-D7967468F134}" srcOrd="1" destOrd="0" presId="urn:microsoft.com/office/officeart/2005/8/layout/chart3"/>
    <dgm:cxn modelId="{E4CD53F1-A933-4BE1-BD51-1CA22622FE76}" type="presOf" srcId="{EB0712FE-1600-4833-BE19-573DE1C106A1}" destId="{6FC17207-406E-45DB-B5F0-327A4F502B1F}" srcOrd="1" destOrd="0" presId="urn:microsoft.com/office/officeart/2005/8/layout/chart3"/>
    <dgm:cxn modelId="{8E569CF1-6043-4543-8F47-59472487655B}" srcId="{BDA281C0-A357-4059-A2C6-40DC3C747266}" destId="{EB0712FE-1600-4833-BE19-573DE1C106A1}" srcOrd="0" destOrd="0" parTransId="{0BCD49C6-DF42-46A5-9EC2-8F96F4A7E5BB}" sibTransId="{94F9EBC1-61CB-4C0C-80CC-850D013C4FC1}"/>
    <dgm:cxn modelId="{568FE429-E4A0-452A-852F-9A30AE29AFD1}" type="presParOf" srcId="{02CB9F98-9B3A-43E3-8B70-6F59B404C3AD}" destId="{8A146A4D-3D72-40C6-953B-A578D8118246}" srcOrd="0" destOrd="0" presId="urn:microsoft.com/office/officeart/2005/8/layout/chart3"/>
    <dgm:cxn modelId="{C5347097-49E4-4053-BFAB-9D657D730DAC}" type="presParOf" srcId="{02CB9F98-9B3A-43E3-8B70-6F59B404C3AD}" destId="{6FC17207-406E-45DB-B5F0-327A4F502B1F}" srcOrd="1" destOrd="0" presId="urn:microsoft.com/office/officeart/2005/8/layout/chart3"/>
    <dgm:cxn modelId="{93D7E21C-1766-4A56-88D1-439527A287CA}" type="presParOf" srcId="{02CB9F98-9B3A-43E3-8B70-6F59B404C3AD}" destId="{8FC417F7-3CDE-485D-B21F-715720805A98}" srcOrd="2" destOrd="0" presId="urn:microsoft.com/office/officeart/2005/8/layout/chart3"/>
    <dgm:cxn modelId="{51054D80-1D07-4451-8142-AB5571C1BE88}" type="presParOf" srcId="{02CB9F98-9B3A-43E3-8B70-6F59B404C3AD}" destId="{626E4123-819E-41AD-AD86-43EA1EAE90CF}" srcOrd="3" destOrd="0" presId="urn:microsoft.com/office/officeart/2005/8/layout/chart3"/>
    <dgm:cxn modelId="{6DC2BA7A-0470-4E7D-B5DD-889D439C4326}" type="presParOf" srcId="{02CB9F98-9B3A-43E3-8B70-6F59B404C3AD}" destId="{C64446A2-C510-418F-A25A-1B0B633D8F5B}" srcOrd="4" destOrd="0" presId="urn:microsoft.com/office/officeart/2005/8/layout/chart3"/>
    <dgm:cxn modelId="{23DC2EDC-078E-4DDE-85AE-90BBFCCBA0A9}" type="presParOf" srcId="{02CB9F98-9B3A-43E3-8B70-6F59B404C3AD}" destId="{ECB71AAF-CA17-427F-8E0D-D7967468F134}" srcOrd="5" destOrd="0" presId="urn:microsoft.com/office/officeart/2005/8/layout/chart3"/>
    <dgm:cxn modelId="{40BD2B81-854D-4121-AB5E-BB6E14D83C40}" type="presParOf" srcId="{02CB9F98-9B3A-43E3-8B70-6F59B404C3AD}" destId="{5960DD0B-71A4-487A-96A2-D5C06BD52DE5}" srcOrd="6" destOrd="0" presId="urn:microsoft.com/office/officeart/2005/8/layout/chart3"/>
    <dgm:cxn modelId="{6EEBBE8A-F88B-422B-9402-C0043C9D8C4D}" type="presParOf" srcId="{02CB9F98-9B3A-43E3-8B70-6F59B404C3AD}" destId="{F278A2DE-5630-4556-86E6-1EC5231E8C81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A281C0-A357-4059-A2C6-40DC3C747266}" type="doc">
      <dgm:prSet loTypeId="urn:microsoft.com/office/officeart/2005/8/layout/chart3" loCatId="cycle" qsTypeId="urn:microsoft.com/office/officeart/2005/8/quickstyle/simple2" qsCatId="simple" csTypeId="urn:microsoft.com/office/officeart/2005/8/colors/colorful2" csCatId="colorful" phldr="1"/>
      <dgm:spPr/>
    </dgm:pt>
    <dgm:pt modelId="{EB0712FE-1600-4833-BE19-573DE1C106A1}">
      <dgm:prSet phldrT="[Text]"/>
      <dgm:spPr/>
      <dgm:t>
        <a:bodyPr/>
        <a:lstStyle/>
        <a:p>
          <a:r>
            <a:rPr lang="en-US" dirty="0"/>
            <a:t>Scholarship</a:t>
          </a:r>
        </a:p>
      </dgm:t>
    </dgm:pt>
    <dgm:pt modelId="{0BCD49C6-DF42-46A5-9EC2-8F96F4A7E5BB}" type="parTrans" cxnId="{8E569CF1-6043-4543-8F47-59472487655B}">
      <dgm:prSet/>
      <dgm:spPr/>
      <dgm:t>
        <a:bodyPr/>
        <a:lstStyle/>
        <a:p>
          <a:endParaRPr lang="en-US"/>
        </a:p>
      </dgm:t>
    </dgm:pt>
    <dgm:pt modelId="{94F9EBC1-61CB-4C0C-80CC-850D013C4FC1}" type="sibTrans" cxnId="{8E569CF1-6043-4543-8F47-59472487655B}">
      <dgm:prSet/>
      <dgm:spPr/>
      <dgm:t>
        <a:bodyPr/>
        <a:lstStyle/>
        <a:p>
          <a:endParaRPr lang="en-US"/>
        </a:p>
      </dgm:t>
    </dgm:pt>
    <dgm:pt modelId="{F01497F7-D2C6-4347-B3D8-7C4C87B1A6B8}">
      <dgm:prSet phldrT="[Text]"/>
      <dgm:spPr/>
      <dgm:t>
        <a:bodyPr/>
        <a:lstStyle/>
        <a:p>
          <a:r>
            <a:rPr lang="en-US" dirty="0"/>
            <a:t>Work-Study Employment </a:t>
          </a:r>
        </a:p>
      </dgm:t>
    </dgm:pt>
    <dgm:pt modelId="{901F75BC-F093-479B-AC30-00D1CF5A5504}" type="parTrans" cxnId="{EBA01707-1443-4F36-89F6-C0E4FE1C300B}">
      <dgm:prSet/>
      <dgm:spPr/>
      <dgm:t>
        <a:bodyPr/>
        <a:lstStyle/>
        <a:p>
          <a:endParaRPr lang="en-US"/>
        </a:p>
      </dgm:t>
    </dgm:pt>
    <dgm:pt modelId="{0CEA40DB-7766-435F-A081-6C79B51F2715}" type="sibTrans" cxnId="{EBA01707-1443-4F36-89F6-C0E4FE1C300B}">
      <dgm:prSet/>
      <dgm:spPr/>
      <dgm:t>
        <a:bodyPr/>
        <a:lstStyle/>
        <a:p>
          <a:endParaRPr lang="en-US"/>
        </a:p>
      </dgm:t>
    </dgm:pt>
    <dgm:pt modelId="{665D5DBC-D0E8-4123-91E0-C44F3C857BEE}">
      <dgm:prSet phldrT="[Text]"/>
      <dgm:spPr/>
      <dgm:t>
        <a:bodyPr/>
        <a:lstStyle/>
        <a:p>
          <a:r>
            <a:rPr lang="en-US" dirty="0"/>
            <a:t>Loans</a:t>
          </a:r>
        </a:p>
      </dgm:t>
    </dgm:pt>
    <dgm:pt modelId="{A947FB2F-D92B-4D31-A1AC-83DB3F600C1A}" type="parTrans" cxnId="{578794B6-CEF9-45BE-8A70-4718A8DFE4E5}">
      <dgm:prSet/>
      <dgm:spPr/>
      <dgm:t>
        <a:bodyPr/>
        <a:lstStyle/>
        <a:p>
          <a:endParaRPr lang="en-US"/>
        </a:p>
      </dgm:t>
    </dgm:pt>
    <dgm:pt modelId="{A0DF8940-252D-441E-9B9C-0A7A3E4849F7}" type="sibTrans" cxnId="{578794B6-CEF9-45BE-8A70-4718A8DFE4E5}">
      <dgm:prSet/>
      <dgm:spPr/>
      <dgm:t>
        <a:bodyPr/>
        <a:lstStyle/>
        <a:p>
          <a:endParaRPr lang="en-US"/>
        </a:p>
      </dgm:t>
    </dgm:pt>
    <dgm:pt modelId="{3A81E4AF-5058-4534-B9EC-610682C16D46}">
      <dgm:prSet phldrT="[Text]"/>
      <dgm:spPr/>
      <dgm:t>
        <a:bodyPr/>
        <a:lstStyle/>
        <a:p>
          <a:r>
            <a:rPr lang="en-US" dirty="0"/>
            <a:t>Grants</a:t>
          </a:r>
        </a:p>
      </dgm:t>
    </dgm:pt>
    <dgm:pt modelId="{B77F398F-3C44-4423-9289-3E422F225D28}" type="parTrans" cxnId="{5347B946-572D-4330-BDC9-F69AB11CB7D1}">
      <dgm:prSet/>
      <dgm:spPr/>
      <dgm:t>
        <a:bodyPr/>
        <a:lstStyle/>
        <a:p>
          <a:endParaRPr lang="en-US"/>
        </a:p>
      </dgm:t>
    </dgm:pt>
    <dgm:pt modelId="{0419864F-4CEC-4773-9DD5-5EB7B55734E3}" type="sibTrans" cxnId="{5347B946-572D-4330-BDC9-F69AB11CB7D1}">
      <dgm:prSet/>
      <dgm:spPr/>
      <dgm:t>
        <a:bodyPr/>
        <a:lstStyle/>
        <a:p>
          <a:endParaRPr lang="en-US"/>
        </a:p>
      </dgm:t>
    </dgm:pt>
    <dgm:pt modelId="{02CB9F98-9B3A-43E3-8B70-6F59B404C3AD}" type="pres">
      <dgm:prSet presAssocID="{BDA281C0-A357-4059-A2C6-40DC3C747266}" presName="compositeShape" presStyleCnt="0">
        <dgm:presLayoutVars>
          <dgm:chMax val="7"/>
          <dgm:dir/>
          <dgm:resizeHandles val="exact"/>
        </dgm:presLayoutVars>
      </dgm:prSet>
      <dgm:spPr/>
    </dgm:pt>
    <dgm:pt modelId="{8A146A4D-3D72-40C6-953B-A578D8118246}" type="pres">
      <dgm:prSet presAssocID="{BDA281C0-A357-4059-A2C6-40DC3C747266}" presName="wedge1" presStyleLbl="node1" presStyleIdx="0" presStyleCnt="4" custScaleX="147239" custScaleY="145557" custLinFactNeighborX="-2386" custLinFactNeighborY="2467"/>
      <dgm:spPr/>
    </dgm:pt>
    <dgm:pt modelId="{6FC17207-406E-45DB-B5F0-327A4F502B1F}" type="pres">
      <dgm:prSet presAssocID="{BDA281C0-A357-4059-A2C6-40DC3C74726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FC417F7-3CDE-485D-B21F-715720805A98}" type="pres">
      <dgm:prSet presAssocID="{BDA281C0-A357-4059-A2C6-40DC3C747266}" presName="wedge2" presStyleLbl="node1" presStyleIdx="1" presStyleCnt="4" custScaleX="147239" custScaleY="145557" custLinFactNeighborX="-595" custLinFactNeighborY="-1366"/>
      <dgm:spPr/>
    </dgm:pt>
    <dgm:pt modelId="{626E4123-819E-41AD-AD86-43EA1EAE90CF}" type="pres">
      <dgm:prSet presAssocID="{BDA281C0-A357-4059-A2C6-40DC3C74726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64446A2-C510-418F-A25A-1B0B633D8F5B}" type="pres">
      <dgm:prSet presAssocID="{BDA281C0-A357-4059-A2C6-40DC3C747266}" presName="wedge3" presStyleLbl="node1" presStyleIdx="2" presStyleCnt="4" custScaleX="146959" custScaleY="145557" custLinFactNeighborX="1602" custLinFactNeighborY="-1366"/>
      <dgm:spPr/>
    </dgm:pt>
    <dgm:pt modelId="{ECB71AAF-CA17-427F-8E0D-D7967468F134}" type="pres">
      <dgm:prSet presAssocID="{BDA281C0-A357-4059-A2C6-40DC3C74726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960DD0B-71A4-487A-96A2-D5C06BD52DE5}" type="pres">
      <dgm:prSet presAssocID="{BDA281C0-A357-4059-A2C6-40DC3C747266}" presName="wedge4" presStyleLbl="node1" presStyleIdx="3" presStyleCnt="4" custScaleX="147239" custScaleY="145557" custLinFactNeighborX="-4950" custLinFactNeighborY="-6042"/>
      <dgm:spPr/>
    </dgm:pt>
    <dgm:pt modelId="{F278A2DE-5630-4556-86E6-1EC5231E8C81}" type="pres">
      <dgm:prSet presAssocID="{BDA281C0-A357-4059-A2C6-40DC3C74726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BA01707-1443-4F36-89F6-C0E4FE1C300B}" srcId="{BDA281C0-A357-4059-A2C6-40DC3C747266}" destId="{F01497F7-D2C6-4347-B3D8-7C4C87B1A6B8}" srcOrd="2" destOrd="0" parTransId="{901F75BC-F093-479B-AC30-00D1CF5A5504}" sibTransId="{0CEA40DB-7766-435F-A081-6C79B51F2715}"/>
    <dgm:cxn modelId="{E042A63C-0573-4B97-9D0A-76BE8FDFFCA2}" type="presOf" srcId="{665D5DBC-D0E8-4123-91E0-C44F3C857BEE}" destId="{5960DD0B-71A4-487A-96A2-D5C06BD52DE5}" srcOrd="0" destOrd="0" presId="urn:microsoft.com/office/officeart/2005/8/layout/chart3"/>
    <dgm:cxn modelId="{B8489240-2B50-4C25-A276-5652E43AEDAE}" type="presOf" srcId="{3A81E4AF-5058-4534-B9EC-610682C16D46}" destId="{8FC417F7-3CDE-485D-B21F-715720805A98}" srcOrd="0" destOrd="0" presId="urn:microsoft.com/office/officeart/2005/8/layout/chart3"/>
    <dgm:cxn modelId="{64CFC65E-9CBB-4EA1-AE7A-9E86A51E590F}" type="presOf" srcId="{665D5DBC-D0E8-4123-91E0-C44F3C857BEE}" destId="{F278A2DE-5630-4556-86E6-1EC5231E8C81}" srcOrd="1" destOrd="0" presId="urn:microsoft.com/office/officeart/2005/8/layout/chart3"/>
    <dgm:cxn modelId="{424DFE61-B092-449A-B06D-A0962738648D}" type="presOf" srcId="{F01497F7-D2C6-4347-B3D8-7C4C87B1A6B8}" destId="{C64446A2-C510-418F-A25A-1B0B633D8F5B}" srcOrd="0" destOrd="0" presId="urn:microsoft.com/office/officeart/2005/8/layout/chart3"/>
    <dgm:cxn modelId="{5347B946-572D-4330-BDC9-F69AB11CB7D1}" srcId="{BDA281C0-A357-4059-A2C6-40DC3C747266}" destId="{3A81E4AF-5058-4534-B9EC-610682C16D46}" srcOrd="1" destOrd="0" parTransId="{B77F398F-3C44-4423-9289-3E422F225D28}" sibTransId="{0419864F-4CEC-4773-9DD5-5EB7B55734E3}"/>
    <dgm:cxn modelId="{86A42373-0D14-4114-8C90-37F27DE87D31}" type="presOf" srcId="{3A81E4AF-5058-4534-B9EC-610682C16D46}" destId="{626E4123-819E-41AD-AD86-43EA1EAE90CF}" srcOrd="1" destOrd="0" presId="urn:microsoft.com/office/officeart/2005/8/layout/chart3"/>
    <dgm:cxn modelId="{4AD5C5A2-50E4-4C0D-B37F-7D65FD93B1BB}" type="presOf" srcId="{BDA281C0-A357-4059-A2C6-40DC3C747266}" destId="{02CB9F98-9B3A-43E3-8B70-6F59B404C3AD}" srcOrd="0" destOrd="0" presId="urn:microsoft.com/office/officeart/2005/8/layout/chart3"/>
    <dgm:cxn modelId="{578794B6-CEF9-45BE-8A70-4718A8DFE4E5}" srcId="{BDA281C0-A357-4059-A2C6-40DC3C747266}" destId="{665D5DBC-D0E8-4123-91E0-C44F3C857BEE}" srcOrd="3" destOrd="0" parTransId="{A947FB2F-D92B-4D31-A1AC-83DB3F600C1A}" sibTransId="{A0DF8940-252D-441E-9B9C-0A7A3E4849F7}"/>
    <dgm:cxn modelId="{815877E2-3D8C-4700-9ADD-D8D25B67282F}" type="presOf" srcId="{EB0712FE-1600-4833-BE19-573DE1C106A1}" destId="{8A146A4D-3D72-40C6-953B-A578D8118246}" srcOrd="0" destOrd="0" presId="urn:microsoft.com/office/officeart/2005/8/layout/chart3"/>
    <dgm:cxn modelId="{2D8DCFE2-DAC2-40D7-9913-941751B36029}" type="presOf" srcId="{F01497F7-D2C6-4347-B3D8-7C4C87B1A6B8}" destId="{ECB71AAF-CA17-427F-8E0D-D7967468F134}" srcOrd="1" destOrd="0" presId="urn:microsoft.com/office/officeart/2005/8/layout/chart3"/>
    <dgm:cxn modelId="{E4CD53F1-A933-4BE1-BD51-1CA22622FE76}" type="presOf" srcId="{EB0712FE-1600-4833-BE19-573DE1C106A1}" destId="{6FC17207-406E-45DB-B5F0-327A4F502B1F}" srcOrd="1" destOrd="0" presId="urn:microsoft.com/office/officeart/2005/8/layout/chart3"/>
    <dgm:cxn modelId="{8E569CF1-6043-4543-8F47-59472487655B}" srcId="{BDA281C0-A357-4059-A2C6-40DC3C747266}" destId="{EB0712FE-1600-4833-BE19-573DE1C106A1}" srcOrd="0" destOrd="0" parTransId="{0BCD49C6-DF42-46A5-9EC2-8F96F4A7E5BB}" sibTransId="{94F9EBC1-61CB-4C0C-80CC-850D013C4FC1}"/>
    <dgm:cxn modelId="{568FE429-E4A0-452A-852F-9A30AE29AFD1}" type="presParOf" srcId="{02CB9F98-9B3A-43E3-8B70-6F59B404C3AD}" destId="{8A146A4D-3D72-40C6-953B-A578D8118246}" srcOrd="0" destOrd="0" presId="urn:microsoft.com/office/officeart/2005/8/layout/chart3"/>
    <dgm:cxn modelId="{C5347097-49E4-4053-BFAB-9D657D730DAC}" type="presParOf" srcId="{02CB9F98-9B3A-43E3-8B70-6F59B404C3AD}" destId="{6FC17207-406E-45DB-B5F0-327A4F502B1F}" srcOrd="1" destOrd="0" presId="urn:microsoft.com/office/officeart/2005/8/layout/chart3"/>
    <dgm:cxn modelId="{93D7E21C-1766-4A56-88D1-439527A287CA}" type="presParOf" srcId="{02CB9F98-9B3A-43E3-8B70-6F59B404C3AD}" destId="{8FC417F7-3CDE-485D-B21F-715720805A98}" srcOrd="2" destOrd="0" presId="urn:microsoft.com/office/officeart/2005/8/layout/chart3"/>
    <dgm:cxn modelId="{51054D80-1D07-4451-8142-AB5571C1BE88}" type="presParOf" srcId="{02CB9F98-9B3A-43E3-8B70-6F59B404C3AD}" destId="{626E4123-819E-41AD-AD86-43EA1EAE90CF}" srcOrd="3" destOrd="0" presId="urn:microsoft.com/office/officeart/2005/8/layout/chart3"/>
    <dgm:cxn modelId="{6DC2BA7A-0470-4E7D-B5DD-889D439C4326}" type="presParOf" srcId="{02CB9F98-9B3A-43E3-8B70-6F59B404C3AD}" destId="{C64446A2-C510-418F-A25A-1B0B633D8F5B}" srcOrd="4" destOrd="0" presId="urn:microsoft.com/office/officeart/2005/8/layout/chart3"/>
    <dgm:cxn modelId="{23DC2EDC-078E-4DDE-85AE-90BBFCCBA0A9}" type="presParOf" srcId="{02CB9F98-9B3A-43E3-8B70-6F59B404C3AD}" destId="{ECB71AAF-CA17-427F-8E0D-D7967468F134}" srcOrd="5" destOrd="0" presId="urn:microsoft.com/office/officeart/2005/8/layout/chart3"/>
    <dgm:cxn modelId="{40BD2B81-854D-4121-AB5E-BB6E14D83C40}" type="presParOf" srcId="{02CB9F98-9B3A-43E3-8B70-6F59B404C3AD}" destId="{5960DD0B-71A4-487A-96A2-D5C06BD52DE5}" srcOrd="6" destOrd="0" presId="urn:microsoft.com/office/officeart/2005/8/layout/chart3"/>
    <dgm:cxn modelId="{6EEBBE8A-F88B-422B-9402-C0043C9D8C4D}" type="presParOf" srcId="{02CB9F98-9B3A-43E3-8B70-6F59B404C3AD}" destId="{F278A2DE-5630-4556-86E6-1EC5231E8C81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46A4D-3D72-40C6-953B-A578D8118246}">
      <dsp:nvSpPr>
        <dsp:cNvPr id="0" name=""/>
        <dsp:cNvSpPr/>
      </dsp:nvSpPr>
      <dsp:spPr>
        <a:xfrm>
          <a:off x="948262" y="-483579"/>
          <a:ext cx="5689839" cy="5624840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Scholarship</a:t>
          </a:r>
        </a:p>
      </dsp:txBody>
      <dsp:txXfrm>
        <a:off x="3858208" y="557016"/>
        <a:ext cx="2099821" cy="1674059"/>
      </dsp:txXfrm>
    </dsp:sp>
    <dsp:sp modelId="{8FC417F7-3CDE-485D-B21F-715720805A98}">
      <dsp:nvSpPr>
        <dsp:cNvPr id="0" name=""/>
        <dsp:cNvSpPr/>
      </dsp:nvSpPr>
      <dsp:spPr>
        <a:xfrm>
          <a:off x="948289" y="-483568"/>
          <a:ext cx="5689839" cy="5624840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Grants</a:t>
          </a:r>
        </a:p>
      </dsp:txBody>
      <dsp:txXfrm>
        <a:off x="3894813" y="2429295"/>
        <a:ext cx="2099821" cy="1674059"/>
      </dsp:txXfrm>
    </dsp:sp>
    <dsp:sp modelId="{C64446A2-C510-418F-A25A-1B0B633D8F5B}">
      <dsp:nvSpPr>
        <dsp:cNvPr id="0" name=""/>
        <dsp:cNvSpPr/>
      </dsp:nvSpPr>
      <dsp:spPr>
        <a:xfrm>
          <a:off x="1038599" y="-483568"/>
          <a:ext cx="5679019" cy="5624840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Work-Study Employment </a:t>
          </a:r>
        </a:p>
      </dsp:txBody>
      <dsp:txXfrm>
        <a:off x="1680869" y="2429295"/>
        <a:ext cx="2095828" cy="1674059"/>
      </dsp:txXfrm>
    </dsp:sp>
    <dsp:sp modelId="{5960DD0B-71A4-487A-96A2-D5C06BD52DE5}">
      <dsp:nvSpPr>
        <dsp:cNvPr id="0" name=""/>
        <dsp:cNvSpPr/>
      </dsp:nvSpPr>
      <dsp:spPr>
        <a:xfrm>
          <a:off x="1033189" y="-483568"/>
          <a:ext cx="5689839" cy="5624840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Loans</a:t>
          </a:r>
        </a:p>
      </dsp:txBody>
      <dsp:txXfrm>
        <a:off x="1676683" y="554349"/>
        <a:ext cx="2099821" cy="1674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46A4D-3D72-40C6-953B-A578D8118246}">
      <dsp:nvSpPr>
        <dsp:cNvPr id="0" name=""/>
        <dsp:cNvSpPr/>
      </dsp:nvSpPr>
      <dsp:spPr>
        <a:xfrm>
          <a:off x="1351729" y="-616944"/>
          <a:ext cx="5487780" cy="5425090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Scholarship</a:t>
          </a:r>
        </a:p>
      </dsp:txBody>
      <dsp:txXfrm>
        <a:off x="4158337" y="386697"/>
        <a:ext cx="2025252" cy="1614610"/>
      </dsp:txXfrm>
    </dsp:sp>
    <dsp:sp modelId="{8FC417F7-3CDE-485D-B21F-715720805A98}">
      <dsp:nvSpPr>
        <dsp:cNvPr id="0" name=""/>
        <dsp:cNvSpPr/>
      </dsp:nvSpPr>
      <dsp:spPr>
        <a:xfrm>
          <a:off x="1053027" y="-466395"/>
          <a:ext cx="5487780" cy="5425090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Grants</a:t>
          </a:r>
        </a:p>
      </dsp:txBody>
      <dsp:txXfrm>
        <a:off x="3894913" y="2343026"/>
        <a:ext cx="2025252" cy="1614610"/>
      </dsp:txXfrm>
    </dsp:sp>
    <dsp:sp modelId="{C64446A2-C510-418F-A25A-1B0B633D8F5B}">
      <dsp:nvSpPr>
        <dsp:cNvPr id="0" name=""/>
        <dsp:cNvSpPr/>
      </dsp:nvSpPr>
      <dsp:spPr>
        <a:xfrm>
          <a:off x="1140130" y="-466395"/>
          <a:ext cx="5477344" cy="5425090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Work-Study Employment </a:t>
          </a:r>
        </a:p>
      </dsp:txBody>
      <dsp:txXfrm>
        <a:off x="1759591" y="2343026"/>
        <a:ext cx="2021401" cy="1614610"/>
      </dsp:txXfrm>
    </dsp:sp>
    <dsp:sp modelId="{5960DD0B-71A4-487A-96A2-D5C06BD52DE5}">
      <dsp:nvSpPr>
        <dsp:cNvPr id="0" name=""/>
        <dsp:cNvSpPr/>
      </dsp:nvSpPr>
      <dsp:spPr>
        <a:xfrm>
          <a:off x="1134912" y="-466395"/>
          <a:ext cx="5487780" cy="5425090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Loans</a:t>
          </a:r>
        </a:p>
      </dsp:txBody>
      <dsp:txXfrm>
        <a:off x="1755554" y="534662"/>
        <a:ext cx="2025252" cy="1614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46A4D-3D72-40C6-953B-A578D8118246}">
      <dsp:nvSpPr>
        <dsp:cNvPr id="0" name=""/>
        <dsp:cNvSpPr/>
      </dsp:nvSpPr>
      <dsp:spPr>
        <a:xfrm>
          <a:off x="922775" y="-487757"/>
          <a:ext cx="5739008" cy="5673448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Scholarship</a:t>
          </a:r>
        </a:p>
      </dsp:txBody>
      <dsp:txXfrm>
        <a:off x="3857868" y="561829"/>
        <a:ext cx="2117967" cy="1688526"/>
      </dsp:txXfrm>
    </dsp:sp>
    <dsp:sp modelId="{8FC417F7-3CDE-485D-B21F-715720805A98}">
      <dsp:nvSpPr>
        <dsp:cNvPr id="0" name=""/>
        <dsp:cNvSpPr/>
      </dsp:nvSpPr>
      <dsp:spPr>
        <a:xfrm>
          <a:off x="1233024" y="-291534"/>
          <a:ext cx="5739008" cy="5673448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Grants</a:t>
          </a:r>
        </a:p>
      </dsp:txBody>
      <dsp:txXfrm>
        <a:off x="4205011" y="2646501"/>
        <a:ext cx="2117967" cy="1688526"/>
      </dsp:txXfrm>
    </dsp:sp>
    <dsp:sp modelId="{C64446A2-C510-418F-A25A-1B0B633D8F5B}">
      <dsp:nvSpPr>
        <dsp:cNvPr id="0" name=""/>
        <dsp:cNvSpPr/>
      </dsp:nvSpPr>
      <dsp:spPr>
        <a:xfrm>
          <a:off x="1013893" y="-487746"/>
          <a:ext cx="5728094" cy="5673448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Work-Study Employment </a:t>
          </a:r>
        </a:p>
      </dsp:txBody>
      <dsp:txXfrm>
        <a:off x="1661713" y="2450288"/>
        <a:ext cx="2113939" cy="1688526"/>
      </dsp:txXfrm>
    </dsp:sp>
    <dsp:sp modelId="{5960DD0B-71A4-487A-96A2-D5C06BD52DE5}">
      <dsp:nvSpPr>
        <dsp:cNvPr id="0" name=""/>
        <dsp:cNvSpPr/>
      </dsp:nvSpPr>
      <dsp:spPr>
        <a:xfrm>
          <a:off x="1008436" y="-487746"/>
          <a:ext cx="5739008" cy="5673448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Loans</a:t>
          </a:r>
        </a:p>
      </dsp:txBody>
      <dsp:txXfrm>
        <a:off x="1657491" y="559139"/>
        <a:ext cx="2117967" cy="1688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46A4D-3D72-40C6-953B-A578D8118246}">
      <dsp:nvSpPr>
        <dsp:cNvPr id="0" name=""/>
        <dsp:cNvSpPr/>
      </dsp:nvSpPr>
      <dsp:spPr>
        <a:xfrm>
          <a:off x="956759" y="-482185"/>
          <a:ext cx="5673446" cy="5608635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Scholarship</a:t>
          </a:r>
        </a:p>
      </dsp:txBody>
      <dsp:txXfrm>
        <a:off x="3858322" y="555411"/>
        <a:ext cx="2093772" cy="1669236"/>
      </dsp:txXfrm>
    </dsp:sp>
    <dsp:sp modelId="{8FC417F7-3CDE-485D-B21F-715720805A98}">
      <dsp:nvSpPr>
        <dsp:cNvPr id="0" name=""/>
        <dsp:cNvSpPr/>
      </dsp:nvSpPr>
      <dsp:spPr>
        <a:xfrm>
          <a:off x="1030075" y="-462985"/>
          <a:ext cx="5673446" cy="5608635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Grants</a:t>
          </a:r>
        </a:p>
      </dsp:txBody>
      <dsp:txXfrm>
        <a:off x="3968110" y="2441486"/>
        <a:ext cx="2093772" cy="1669236"/>
      </dsp:txXfrm>
    </dsp:sp>
    <dsp:sp modelId="{C64446A2-C510-418F-A25A-1B0B633D8F5B}">
      <dsp:nvSpPr>
        <dsp:cNvPr id="0" name=""/>
        <dsp:cNvSpPr/>
      </dsp:nvSpPr>
      <dsp:spPr>
        <a:xfrm>
          <a:off x="675655" y="-288203"/>
          <a:ext cx="5662657" cy="5608635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Work-Study Employment </a:t>
          </a:r>
        </a:p>
      </dsp:txBody>
      <dsp:txXfrm>
        <a:off x="1316075" y="2616268"/>
        <a:ext cx="2089790" cy="1669236"/>
      </dsp:txXfrm>
    </dsp:sp>
    <dsp:sp modelId="{5960DD0B-71A4-487A-96A2-D5C06BD52DE5}">
      <dsp:nvSpPr>
        <dsp:cNvPr id="0" name=""/>
        <dsp:cNvSpPr/>
      </dsp:nvSpPr>
      <dsp:spPr>
        <a:xfrm>
          <a:off x="1041442" y="-482174"/>
          <a:ext cx="5673446" cy="5608635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Loans</a:t>
          </a:r>
        </a:p>
      </dsp:txBody>
      <dsp:txXfrm>
        <a:off x="1683082" y="552751"/>
        <a:ext cx="2093772" cy="1669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46A4D-3D72-40C6-953B-A578D8118246}">
      <dsp:nvSpPr>
        <dsp:cNvPr id="0" name=""/>
        <dsp:cNvSpPr/>
      </dsp:nvSpPr>
      <dsp:spPr>
        <a:xfrm>
          <a:off x="1140649" y="-481077"/>
          <a:ext cx="5493153" cy="5430401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Scholarship</a:t>
          </a:r>
        </a:p>
      </dsp:txBody>
      <dsp:txXfrm>
        <a:off x="3950005" y="523547"/>
        <a:ext cx="2027235" cy="1616191"/>
      </dsp:txXfrm>
    </dsp:sp>
    <dsp:sp modelId="{8FC417F7-3CDE-485D-B21F-715720805A98}">
      <dsp:nvSpPr>
        <dsp:cNvPr id="0" name=""/>
        <dsp:cNvSpPr/>
      </dsp:nvSpPr>
      <dsp:spPr>
        <a:xfrm>
          <a:off x="1050242" y="-466852"/>
          <a:ext cx="5493153" cy="5430401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Grants</a:t>
          </a:r>
        </a:p>
      </dsp:txBody>
      <dsp:txXfrm>
        <a:off x="3894911" y="2345320"/>
        <a:ext cx="2027235" cy="1616191"/>
      </dsp:txXfrm>
    </dsp:sp>
    <dsp:sp modelId="{C64446A2-C510-418F-A25A-1B0B633D8F5B}">
      <dsp:nvSpPr>
        <dsp:cNvPr id="0" name=""/>
        <dsp:cNvSpPr/>
      </dsp:nvSpPr>
      <dsp:spPr>
        <a:xfrm>
          <a:off x="1137430" y="-466852"/>
          <a:ext cx="5482707" cy="5430401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Work-Study Employment </a:t>
          </a:r>
        </a:p>
      </dsp:txBody>
      <dsp:txXfrm>
        <a:off x="1757498" y="2345320"/>
        <a:ext cx="2023380" cy="1616191"/>
      </dsp:txXfrm>
    </dsp:sp>
    <dsp:sp modelId="{5960DD0B-71A4-487A-96A2-D5C06BD52DE5}">
      <dsp:nvSpPr>
        <dsp:cNvPr id="0" name=""/>
        <dsp:cNvSpPr/>
      </dsp:nvSpPr>
      <dsp:spPr>
        <a:xfrm>
          <a:off x="887767" y="-641303"/>
          <a:ext cx="5493153" cy="5430401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Loans</a:t>
          </a:r>
        </a:p>
      </dsp:txBody>
      <dsp:txXfrm>
        <a:off x="1509016" y="360735"/>
        <a:ext cx="2027235" cy="1616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9F119-FEDD-4B18-A236-0671D70FC4A3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0B8B3-E35C-4196-BC39-4D53AEE29F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92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744A-8E3F-4B37-84A0-A45E84F1838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D8796-62D7-4C5E-9D9D-E9E6A3ECB2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9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12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29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0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75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93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90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16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01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10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34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6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99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18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48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15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65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11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16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91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556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62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0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78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1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17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24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9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55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43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8796-62D7-4C5E-9D9D-E9E6A3ECB2F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6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895985"/>
            <a:ext cx="8549640" cy="270594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marL="0"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822697"/>
            <a:ext cx="7543800" cy="84206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36C-BF9A-7743-A43D-39D177D45F68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2BE1-A1C9-4444-A26B-FE45C3DF1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6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399" cy="7772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30" y="237490"/>
            <a:ext cx="9252744" cy="1140736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749287"/>
            <a:ext cx="5092065" cy="4893238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1749287"/>
            <a:ext cx="3244096" cy="4902233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36C-BF9A-7743-A43D-39D177D45F68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1934238" cy="413808"/>
          </a:xfrm>
        </p:spPr>
        <p:txBody>
          <a:bodyPr/>
          <a:lstStyle/>
          <a:p>
            <a:fld id="{4DA42BE1-A1C9-4444-A26B-FE45C3DF1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0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0058399" cy="7772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81" y="483170"/>
            <a:ext cx="4826517" cy="15023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36C-BF9A-7743-A43D-39D177D45F68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1920985" cy="413808"/>
          </a:xfrm>
        </p:spPr>
        <p:txBody>
          <a:bodyPr/>
          <a:lstStyle/>
          <a:p>
            <a:fld id="{4DA42BE1-A1C9-4444-A26B-FE45C3DF19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574" y="2476649"/>
            <a:ext cx="3670852" cy="4451044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608901" y="662610"/>
            <a:ext cx="4276130" cy="5988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1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895985"/>
            <a:ext cx="8549640" cy="270594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marL="0"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822697"/>
            <a:ext cx="7543800" cy="84206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36C-BF9A-7743-A43D-39D177D45F68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2BE1-A1C9-4444-A26B-FE45C3DF1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8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399" cy="7772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4" y="29497"/>
            <a:ext cx="8675370" cy="150230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36C-BF9A-7743-A43D-39D177D45F68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1973994" cy="413808"/>
          </a:xfrm>
        </p:spPr>
        <p:txBody>
          <a:bodyPr/>
          <a:lstStyle/>
          <a:p>
            <a:fld id="{4DA42BE1-A1C9-4444-A26B-FE45C3DF1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399" cy="7772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36C-BF9A-7743-A43D-39D177D45F68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2BE1-A1C9-4444-A26B-FE45C3DF1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9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399" cy="7772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36C-BF9A-7743-A43D-39D177D45F68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2BE1-A1C9-4444-A26B-FE45C3DF1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6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399" cy="7772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36C-BF9A-7743-A43D-39D177D45F68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2BE1-A1C9-4444-A26B-FE45C3DF1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6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399" cy="7772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36C-BF9A-7743-A43D-39D177D45F68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2BE1-A1C9-4444-A26B-FE45C3DF1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1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399" cy="77723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36C-BF9A-7743-A43D-39D177D45F68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2BE1-A1C9-4444-A26B-FE45C3DF1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8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65043" y="-154727"/>
            <a:ext cx="10058399" cy="7772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0" y="168262"/>
            <a:ext cx="8875245" cy="984677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577009"/>
            <a:ext cx="5092065" cy="5065516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1577009"/>
            <a:ext cx="3244096" cy="5074511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36C-BF9A-7743-A43D-39D177D45F68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2BE1-A1C9-4444-A26B-FE45C3DF1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7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0058399" cy="77723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976" y="122262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136C-BF9A-7743-A43D-39D177D45F68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184147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2BE1-A1C9-4444-A26B-FE45C3DF1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7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2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lang="en-US" sz="4840" kern="1200" dirty="0">
          <a:solidFill>
            <a:schemeClr val="bg1"/>
          </a:solidFill>
          <a:latin typeface="Century Gothic" charset="0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index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hyperlink" Target="https://studentaid.gov/" TargetMode="External"/><Relationship Id="rId4" Type="http://schemas.openxmlformats.org/officeDocument/2006/relationships/hyperlink" Target="http://www.fafsa.ed.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sc.ny.gov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news.com/education/best-colleges/features/net-price-calculato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rockport.edu/admissions_aid/financial_aid/calculator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7370" y="7354957"/>
            <a:ext cx="1817204" cy="278294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2025-26 Financial Aid Year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Financing a College Education</a:t>
            </a:r>
          </a:p>
        </p:txBody>
      </p:sp>
    </p:spTree>
    <p:extLst>
      <p:ext uri="{BB962C8B-B14F-4D97-AF65-F5344CB8AC3E}">
        <p14:creationId xmlns:p14="http://schemas.microsoft.com/office/powerpoint/2010/main" val="3414033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" y="769630"/>
            <a:ext cx="9220200" cy="8651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Scholarships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135582"/>
              </p:ext>
            </p:extLst>
          </p:nvPr>
        </p:nvGraphicFramePr>
        <p:xfrm>
          <a:off x="670560" y="2323475"/>
          <a:ext cx="7795260" cy="4437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Left Brace 8"/>
          <p:cNvSpPr/>
          <p:nvPr/>
        </p:nvSpPr>
        <p:spPr>
          <a:xfrm>
            <a:off x="838200" y="3385832"/>
            <a:ext cx="754380" cy="19312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0" dirty="0"/>
          </a:p>
        </p:txBody>
      </p:sp>
      <p:sp>
        <p:nvSpPr>
          <p:cNvPr id="10" name="Right Brace 9"/>
          <p:cNvSpPr/>
          <p:nvPr/>
        </p:nvSpPr>
        <p:spPr>
          <a:xfrm>
            <a:off x="7459980" y="3385832"/>
            <a:ext cx="754380" cy="19312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0" dirty="0"/>
          </a:p>
        </p:txBody>
      </p:sp>
      <p:sp>
        <p:nvSpPr>
          <p:cNvPr id="11" name="TextBox 10"/>
          <p:cNvSpPr txBox="1"/>
          <p:nvPr/>
        </p:nvSpPr>
        <p:spPr>
          <a:xfrm>
            <a:off x="38155" y="3995896"/>
            <a:ext cx="106471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60" dirty="0"/>
              <a:t>Self-Help </a:t>
            </a:r>
          </a:p>
          <a:p>
            <a:r>
              <a:rPr lang="en-US" sz="1760" dirty="0"/>
              <a:t>Aid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0029" y="4182160"/>
            <a:ext cx="1199271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" dirty="0"/>
              <a:t>Gift Aid</a:t>
            </a:r>
          </a:p>
        </p:txBody>
      </p:sp>
    </p:spTree>
    <p:extLst>
      <p:ext uri="{BB962C8B-B14F-4D97-AF65-F5344CB8AC3E}">
        <p14:creationId xmlns:p14="http://schemas.microsoft.com/office/powerpoint/2010/main" val="307270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34314" y="741415"/>
            <a:ext cx="9220200" cy="9104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Grants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768307"/>
              </p:ext>
            </p:extLst>
          </p:nvPr>
        </p:nvGraphicFramePr>
        <p:xfrm>
          <a:off x="670560" y="2120348"/>
          <a:ext cx="7795260" cy="464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Left Brace 8"/>
          <p:cNvSpPr/>
          <p:nvPr/>
        </p:nvSpPr>
        <p:spPr>
          <a:xfrm>
            <a:off x="838200" y="3385832"/>
            <a:ext cx="754380" cy="19312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0" dirty="0"/>
          </a:p>
        </p:txBody>
      </p:sp>
      <p:sp>
        <p:nvSpPr>
          <p:cNvPr id="10" name="Right Brace 9"/>
          <p:cNvSpPr/>
          <p:nvPr/>
        </p:nvSpPr>
        <p:spPr>
          <a:xfrm>
            <a:off x="7459980" y="3385832"/>
            <a:ext cx="754380" cy="19312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0" dirty="0"/>
          </a:p>
        </p:txBody>
      </p:sp>
      <p:sp>
        <p:nvSpPr>
          <p:cNvPr id="11" name="TextBox 10"/>
          <p:cNvSpPr txBox="1"/>
          <p:nvPr/>
        </p:nvSpPr>
        <p:spPr>
          <a:xfrm>
            <a:off x="38155" y="3995896"/>
            <a:ext cx="106471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60" dirty="0"/>
              <a:t>Self-Help </a:t>
            </a:r>
          </a:p>
          <a:p>
            <a:r>
              <a:rPr lang="en-US" sz="1760" dirty="0"/>
              <a:t>Aid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0029" y="4182160"/>
            <a:ext cx="1199271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" dirty="0"/>
              <a:t>Gift Aid</a:t>
            </a:r>
          </a:p>
        </p:txBody>
      </p:sp>
    </p:spTree>
    <p:extLst>
      <p:ext uri="{BB962C8B-B14F-4D97-AF65-F5344CB8AC3E}">
        <p14:creationId xmlns:p14="http://schemas.microsoft.com/office/powerpoint/2010/main" val="3940159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741414"/>
            <a:ext cx="9220200" cy="786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Work Study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320293"/>
              </p:ext>
            </p:extLst>
          </p:nvPr>
        </p:nvGraphicFramePr>
        <p:xfrm>
          <a:off x="670560" y="2173357"/>
          <a:ext cx="7795260" cy="4587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Left Brace 8"/>
          <p:cNvSpPr/>
          <p:nvPr/>
        </p:nvSpPr>
        <p:spPr>
          <a:xfrm>
            <a:off x="838200" y="3385832"/>
            <a:ext cx="754380" cy="19312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0" dirty="0"/>
          </a:p>
        </p:txBody>
      </p:sp>
      <p:sp>
        <p:nvSpPr>
          <p:cNvPr id="10" name="Right Brace 9"/>
          <p:cNvSpPr/>
          <p:nvPr/>
        </p:nvSpPr>
        <p:spPr>
          <a:xfrm>
            <a:off x="7459980" y="3385832"/>
            <a:ext cx="754380" cy="19312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0" dirty="0"/>
          </a:p>
        </p:txBody>
      </p:sp>
      <p:sp>
        <p:nvSpPr>
          <p:cNvPr id="11" name="TextBox 10"/>
          <p:cNvSpPr txBox="1"/>
          <p:nvPr/>
        </p:nvSpPr>
        <p:spPr>
          <a:xfrm>
            <a:off x="38155" y="3995896"/>
            <a:ext cx="106471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60" dirty="0"/>
              <a:t>Self-Help </a:t>
            </a:r>
          </a:p>
          <a:p>
            <a:r>
              <a:rPr lang="en-US" sz="1760" dirty="0"/>
              <a:t>Aid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0029" y="4182160"/>
            <a:ext cx="1199271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" dirty="0"/>
              <a:t>Gift Aid</a:t>
            </a:r>
          </a:p>
        </p:txBody>
      </p:sp>
    </p:spTree>
    <p:extLst>
      <p:ext uri="{BB962C8B-B14F-4D97-AF65-F5344CB8AC3E}">
        <p14:creationId xmlns:p14="http://schemas.microsoft.com/office/powerpoint/2010/main" val="266237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878271"/>
            <a:ext cx="9220200" cy="1257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100" b="1" dirty="0">
                <a:latin typeface="Times New Roman" pitchFamily="18" charset="0"/>
              </a:rPr>
              <a:t>Loans</a:t>
            </a:r>
            <a:br>
              <a:rPr lang="en-US" b="1" dirty="0">
                <a:solidFill>
                  <a:srgbClr val="006600"/>
                </a:solidFill>
                <a:latin typeface="Times New Roman" pitchFamily="18" charset="0"/>
              </a:rPr>
            </a:br>
            <a:endParaRPr lang="en-US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373852"/>
              </p:ext>
            </p:extLst>
          </p:nvPr>
        </p:nvGraphicFramePr>
        <p:xfrm>
          <a:off x="670560" y="2319130"/>
          <a:ext cx="7795260" cy="444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Left Brace 8"/>
          <p:cNvSpPr/>
          <p:nvPr/>
        </p:nvSpPr>
        <p:spPr>
          <a:xfrm>
            <a:off x="838200" y="3385832"/>
            <a:ext cx="754380" cy="19312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0" dirty="0"/>
          </a:p>
        </p:txBody>
      </p:sp>
      <p:sp>
        <p:nvSpPr>
          <p:cNvPr id="10" name="Right Brace 9"/>
          <p:cNvSpPr/>
          <p:nvPr/>
        </p:nvSpPr>
        <p:spPr>
          <a:xfrm>
            <a:off x="7459980" y="3385832"/>
            <a:ext cx="754380" cy="19312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0" dirty="0"/>
          </a:p>
        </p:txBody>
      </p:sp>
      <p:sp>
        <p:nvSpPr>
          <p:cNvPr id="11" name="TextBox 10"/>
          <p:cNvSpPr txBox="1"/>
          <p:nvPr/>
        </p:nvSpPr>
        <p:spPr>
          <a:xfrm>
            <a:off x="38155" y="3995896"/>
            <a:ext cx="106471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60" dirty="0"/>
              <a:t>Self-Help </a:t>
            </a:r>
          </a:p>
          <a:p>
            <a:r>
              <a:rPr lang="en-US" sz="1760" dirty="0"/>
              <a:t>Aid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0029" y="4182160"/>
            <a:ext cx="1199271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" dirty="0"/>
              <a:t>Gift Aid</a:t>
            </a:r>
          </a:p>
        </p:txBody>
      </p:sp>
    </p:spTree>
    <p:extLst>
      <p:ext uri="{BB962C8B-B14F-4D97-AF65-F5344CB8AC3E}">
        <p14:creationId xmlns:p14="http://schemas.microsoft.com/office/powerpoint/2010/main" val="1580984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0"/>
            <a:ext cx="9304020" cy="17487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Federal Student Aid Identification (FSA ID)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70560" y="1748790"/>
            <a:ext cx="8717280" cy="46101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520" b="1" dirty="0">
                <a:latin typeface="Times New Roman" pitchFamily="18" charset="0"/>
              </a:rPr>
              <a:t>Use for:</a:t>
            </a:r>
          </a:p>
          <a:p>
            <a:pPr eaLnBrk="1" hangingPunct="1">
              <a:lnSpc>
                <a:spcPct val="90000"/>
              </a:lnSpc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latin typeface="Times New Roman" pitchFamily="18" charset="0"/>
              </a:rPr>
              <a:t>Federal financial aid identification</a:t>
            </a:r>
          </a:p>
          <a:p>
            <a:pPr eaLnBrk="1" hangingPunct="1">
              <a:lnSpc>
                <a:spcPct val="90000"/>
              </a:lnSpc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latin typeface="Times New Roman" pitchFamily="18" charset="0"/>
              </a:rPr>
              <a:t>Filing of Free Application for Federal Student Aid (FAFSA)</a:t>
            </a:r>
          </a:p>
          <a:p>
            <a:pPr eaLnBrk="1" hangingPunct="1">
              <a:lnSpc>
                <a:spcPct val="90000"/>
              </a:lnSpc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latin typeface="Times New Roman" pitchFamily="18" charset="0"/>
              </a:rPr>
              <a:t>Loan entrance and exit counseling</a:t>
            </a:r>
          </a:p>
          <a:p>
            <a:pPr eaLnBrk="1" hangingPunct="1">
              <a:lnSpc>
                <a:spcPct val="90000"/>
              </a:lnSpc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latin typeface="Times New Roman" pitchFamily="18" charset="0"/>
              </a:rPr>
              <a:t>Signing of loan promissory notes</a:t>
            </a:r>
          </a:p>
          <a:p>
            <a:pPr eaLnBrk="1" hangingPunct="1">
              <a:lnSpc>
                <a:spcPct val="90000"/>
              </a:lnSpc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latin typeface="Times New Roman" pitchFamily="18" charset="0"/>
              </a:rPr>
              <a:t>Access to National Student Loan Data System (NSLDS)</a:t>
            </a:r>
          </a:p>
          <a:p>
            <a:pPr eaLnBrk="1" hangingPunct="1">
              <a:lnSpc>
                <a:spcPct val="90000"/>
              </a:lnSpc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latin typeface="Times New Roman" pitchFamily="18" charset="0"/>
              </a:rPr>
              <a:t>More to follow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784860"/>
            <a:ext cx="9052560" cy="838200"/>
          </a:xfrm>
        </p:spPr>
        <p:txBody>
          <a:bodyPr>
            <a:normAutofit/>
          </a:bodyPr>
          <a:lstStyle/>
          <a:p>
            <a:pPr algn="l"/>
            <a:r>
              <a:rPr lang="en-US" sz="4620" b="1" dirty="0">
                <a:latin typeface="Times New Roman" pitchFamily="18" charset="0"/>
                <a:cs typeface="Times New Roman" pitchFamily="18" charset="0"/>
              </a:rPr>
              <a:t>FSA ID Continued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577008"/>
            <a:ext cx="9052560" cy="6003235"/>
          </a:xfrm>
        </p:spPr>
        <p:txBody>
          <a:bodyPr/>
          <a:lstStyle/>
          <a:p>
            <a:pPr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Who needs an FSA ID:</a:t>
            </a:r>
          </a:p>
          <a:p>
            <a:pPr lvl="1">
              <a:spcBef>
                <a:spcPts val="660"/>
              </a:spcBef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Students, parents, and student’s spouse (if married)</a:t>
            </a:r>
          </a:p>
          <a:p>
            <a:pPr lvl="1">
              <a:spcBef>
                <a:spcPts val="660"/>
              </a:spcBef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Do not share the FSA ID</a:t>
            </a:r>
          </a:p>
          <a:p>
            <a:pPr lvl="1">
              <a:spcBef>
                <a:spcPts val="660"/>
              </a:spcBef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You may choose your own FSA ID</a:t>
            </a:r>
          </a:p>
          <a:p>
            <a:pPr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Obtaining a new FSA ID</a:t>
            </a:r>
          </a:p>
          <a:p>
            <a:pPr lvl="1">
              <a:spcBef>
                <a:spcPts val="660"/>
              </a:spcBef>
              <a:buClr>
                <a:schemeClr val="tx1"/>
              </a:buClr>
              <a:buSzPct val="75000"/>
              <a:buFont typeface="Lucida Sans Unicode" pitchFamily="34" charset="0"/>
              <a:buChar char="∘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Apply at 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https://studentaid.gov</a:t>
            </a:r>
            <a:endParaRPr lang="en-US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60"/>
              </a:spcBef>
              <a:buClr>
                <a:schemeClr val="tx1"/>
              </a:buClr>
              <a:buSzPct val="75000"/>
              <a:buFont typeface="Lucida Sans Unicode" pitchFamily="34" charset="0"/>
              <a:buChar char="∘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FAFSA on the web</a:t>
            </a:r>
          </a:p>
          <a:p>
            <a:pPr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Already have a FSA ID</a:t>
            </a:r>
          </a:p>
          <a:p>
            <a:pPr lvl="1"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Request a duplicate at 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https://studentaid.gov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FSA ID displayed online </a:t>
            </a:r>
          </a:p>
          <a:p>
            <a:pPr lvl="1">
              <a:buClr>
                <a:schemeClr val="tx1"/>
              </a:buClr>
              <a:buSzPct val="75000"/>
              <a:buNone/>
            </a:pPr>
            <a:endParaRPr lang="en-US" dirty="0"/>
          </a:p>
          <a:p>
            <a:pPr>
              <a:buClr>
                <a:schemeClr val="tx1"/>
              </a:buClr>
              <a:buFont typeface="Lucida Sans Unicode" pitchFamily="34" charset="0"/>
              <a:buChar char="∘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06017"/>
            <a:ext cx="9052560" cy="1684683"/>
          </a:xfrm>
        </p:spPr>
        <p:txBody>
          <a:bodyPr>
            <a:normAutofit/>
          </a:bodyPr>
          <a:lstStyle/>
          <a:p>
            <a:pPr algn="l"/>
            <a:r>
              <a:rPr lang="en-US" sz="4620" b="1" dirty="0">
                <a:effectLst/>
                <a:latin typeface="Times New Roman" pitchFamily="18" charset="0"/>
                <a:cs typeface="Times New Roman" pitchFamily="18" charset="0"/>
              </a:rPr>
              <a:t>Free Application for Federal Student Aid (FAFSA</a:t>
            </a:r>
            <a:r>
              <a:rPr lang="en-US" sz="4620" b="1" baseline="30000" dirty="0">
                <a:effectLst/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en-US" sz="4620" b="1" dirty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125980"/>
            <a:ext cx="9052560" cy="3939540"/>
          </a:xfrm>
        </p:spPr>
        <p:txBody>
          <a:bodyPr>
            <a:normAutofit/>
          </a:bodyPr>
          <a:lstStyle/>
          <a:p>
            <a:pPr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640" dirty="0">
                <a:latin typeface="Times New Roman" pitchFamily="18" charset="0"/>
                <a:cs typeface="Times New Roman" pitchFamily="18" charset="0"/>
              </a:rPr>
              <a:t>A standard form that collects demographic and financial information about the student and family</a:t>
            </a:r>
          </a:p>
          <a:p>
            <a:pPr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640" dirty="0">
                <a:latin typeface="Times New Roman" pitchFamily="18" charset="0"/>
                <a:cs typeface="Times New Roman" pitchFamily="18" charset="0"/>
              </a:rPr>
              <a:t>May be filed electronically (FOTW)</a:t>
            </a:r>
          </a:p>
          <a:p>
            <a:pPr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640" dirty="0">
                <a:latin typeface="Times New Roman" pitchFamily="18" charset="0"/>
                <a:cs typeface="Times New Roman" pitchFamily="18" charset="0"/>
              </a:rPr>
              <a:t>Information used to calculate the student aid index (SAI)</a:t>
            </a:r>
          </a:p>
          <a:p>
            <a:pPr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640" dirty="0">
                <a:latin typeface="Times New Roman" pitchFamily="18" charset="0"/>
                <a:cs typeface="Times New Roman" pitchFamily="18" charset="0"/>
              </a:rPr>
              <a:t>Colleges use the SAI to offer Financial Aid</a:t>
            </a:r>
          </a:p>
          <a:p>
            <a:pPr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640" dirty="0">
                <a:latin typeface="Times New Roman" pitchFamily="18" charset="0"/>
                <a:cs typeface="Times New Roman" pitchFamily="18" charset="0"/>
              </a:rPr>
              <a:t>Available in English and Spanish</a:t>
            </a:r>
          </a:p>
          <a:p>
            <a:pPr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640" dirty="0">
                <a:latin typeface="Times New Roman" pitchFamily="18" charset="0"/>
                <a:cs typeface="Times New Roman" pitchFamily="18" charset="0"/>
              </a:rPr>
              <a:t>2025-2026 FAFSA uses 2023 taxable and untaxed income and current assets of both student and parent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4" y="506575"/>
            <a:ext cx="8675370" cy="1502305"/>
          </a:xfrm>
        </p:spPr>
        <p:txBody>
          <a:bodyPr>
            <a:normAutofit/>
          </a:bodyPr>
          <a:lstStyle/>
          <a:p>
            <a:pPr algn="l"/>
            <a:r>
              <a:rPr lang="en-US" sz="4620" b="1" dirty="0">
                <a:latin typeface="Times New Roman" pitchFamily="18" charset="0"/>
                <a:cs typeface="Times New Roman" pitchFamily="18" charset="0"/>
              </a:rPr>
              <a:t>General FAFSA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74520"/>
            <a:ext cx="9052560" cy="444246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3600" b="0" dirty="0"/>
              <a:t>Used to calculate the Student Aid Index (SAI).</a:t>
            </a:r>
          </a:p>
          <a:p>
            <a:pPr fontAlgn="base"/>
            <a:r>
              <a:rPr lang="en-US" sz="3600" b="0" dirty="0"/>
              <a:t>Students can list up to 20 schools on their FAFSA via the online application.</a:t>
            </a:r>
          </a:p>
          <a:p>
            <a:pPr fontAlgn="base"/>
            <a:r>
              <a:rPr lang="en-US" sz="3600" b="0" dirty="0"/>
              <a:t>Applicants will be asked to report their sex, race, and ethnicity on the FAFSA itself, but students will be offered a choice of “Prefer Not to Answer”. Schools and states won’t see responses to these questions on the FAFSA.</a:t>
            </a:r>
          </a:p>
          <a:p>
            <a:pPr fontAlgn="base"/>
            <a:r>
              <a:rPr lang="en-US" sz="3600" b="0" dirty="0"/>
              <a:t>Uses Federal Taxpayer Information (FTI) directly from the IRS</a:t>
            </a:r>
          </a:p>
          <a:p>
            <a:pPr>
              <a:buClr>
                <a:srgbClr val="006600"/>
              </a:buClr>
              <a:buSzPct val="100000"/>
              <a:buFont typeface="Arial" pitchFamily="34" charset="0"/>
              <a:buChar char="•"/>
            </a:pPr>
            <a:endParaRPr lang="en-US" sz="352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16904-C202-1200-8156-5CF4F472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FAFSA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E547F-5BF5-0ACD-D598-0393708D5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endParaRPr lang="en-US" sz="2800" b="0" dirty="0"/>
          </a:p>
          <a:p>
            <a:pPr fontAlgn="base"/>
            <a:r>
              <a:rPr lang="en-US" sz="2800" b="0" dirty="0"/>
              <a:t>Students, spouses, parents, and stepparents will now need to provide their consent in the new </a:t>
            </a:r>
            <a:r>
              <a:rPr lang="en-US" sz="2800" b="0" i="1" dirty="0"/>
              <a:t>Consent to Retrieve and Disclose Federal Tax Information</a:t>
            </a:r>
            <a:r>
              <a:rPr lang="en-US" sz="2800" b="0" dirty="0"/>
              <a:t> section of the FAFSA for federal student aid eligibility.</a:t>
            </a:r>
          </a:p>
          <a:p>
            <a:pPr lvl="1" fontAlgn="base"/>
            <a:r>
              <a:rPr lang="en-US" sz="2800" dirty="0"/>
              <a:t>This consent will allow the IRS to share FTI.</a:t>
            </a:r>
          </a:p>
          <a:p>
            <a:pPr lvl="1" fontAlgn="base"/>
            <a:r>
              <a:rPr lang="en-US" sz="2800" dirty="0"/>
              <a:t>If any party to the FAFSA form does not provide consent, submission of the form will still be allowed. However, a Student Aid Index (SAI) will not be calculated.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48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251460" y="281940"/>
            <a:ext cx="947166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kumimoji="1" lang="en-US" sz="462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FAFSA on the Web</a:t>
            </a:r>
          </a:p>
        </p:txBody>
      </p:sp>
      <p:grpSp>
        <p:nvGrpSpPr>
          <p:cNvPr id="56323" name="Group 14"/>
          <p:cNvGrpSpPr>
            <a:grpSpLocks/>
          </p:cNvGrpSpPr>
          <p:nvPr/>
        </p:nvGrpSpPr>
        <p:grpSpPr bwMode="auto">
          <a:xfrm>
            <a:off x="2525079" y="1692910"/>
            <a:ext cx="2064068" cy="1047750"/>
            <a:chOff x="0" y="0"/>
            <a:chExt cx="2955" cy="1500"/>
          </a:xfrm>
        </p:grpSpPr>
        <p:sp>
          <p:nvSpPr>
            <p:cNvPr id="56326" name="Rectangle 15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30" y="0"/>
              <a:ext cx="2925" cy="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980" dirty="0"/>
            </a:p>
          </p:txBody>
        </p:sp>
        <p:sp>
          <p:nvSpPr>
            <p:cNvPr id="56327" name="Rectangle 16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" cy="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980" dirty="0"/>
            </a:p>
          </p:txBody>
        </p:sp>
      </p:grp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377190" y="3617512"/>
            <a:ext cx="9220200" cy="3872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9537" tIns="48895" rIns="99537" bIns="48895"/>
          <a:lstStyle/>
          <a:p>
            <a:pPr marL="309087" indent="-309087">
              <a:lnSpc>
                <a:spcPct val="90000"/>
              </a:lnSpc>
              <a:spcBef>
                <a:spcPct val="25000"/>
              </a:spcBef>
              <a:buClr>
                <a:srgbClr val="006600"/>
              </a:buClr>
              <a:buSzPct val="100000"/>
              <a:buFont typeface="Times New Roman" pitchFamily="18" charset="0"/>
              <a:buChar char="•"/>
              <a:defRPr/>
            </a:pPr>
            <a:r>
              <a:rPr kumimoji="1" lang="en-US" sz="2000" dirty="0"/>
              <a:t>Web site: </a:t>
            </a:r>
            <a:r>
              <a:rPr kumimoji="1" lang="en-US" sz="1600" b="1" dirty="0">
                <a:solidFill>
                  <a:srgbClr val="006600"/>
                </a:solidFill>
                <a:cs typeface="Times New Roman" panose="02020603050405020304" pitchFamily="18" charset="0"/>
                <a:hlinkClick r:id="rId5"/>
              </a:rPr>
              <a:t>https://</a:t>
            </a:r>
            <a:r>
              <a:rPr kumimoji="1" lang="en-US" sz="1600" b="1" dirty="0">
                <a:solidFill>
                  <a:srgbClr val="006600"/>
                </a:solidFill>
                <a:hlinkClick r:id="rId5"/>
              </a:rPr>
              <a:t>studentaid.gov</a:t>
            </a:r>
            <a:r>
              <a:rPr kumimoji="1" lang="en-US" sz="1600" b="1" dirty="0">
                <a:solidFill>
                  <a:srgbClr val="006600"/>
                </a:solidFill>
              </a:rPr>
              <a:t> </a:t>
            </a:r>
          </a:p>
          <a:p>
            <a:pPr marL="309087" indent="-309087">
              <a:lnSpc>
                <a:spcPct val="90000"/>
              </a:lnSpc>
              <a:spcBef>
                <a:spcPct val="25000"/>
              </a:spcBef>
              <a:buClr>
                <a:srgbClr val="006600"/>
              </a:buClr>
              <a:buSzPct val="100000"/>
              <a:buFont typeface="Times New Roman" pitchFamily="18" charset="0"/>
              <a:buChar char="•"/>
              <a:defRPr/>
            </a:pPr>
            <a:r>
              <a:rPr kumimoji="1" lang="en-US" sz="2000" dirty="0"/>
              <a:t>2025-26 FAFSA on the Web available December 2024</a:t>
            </a:r>
          </a:p>
          <a:p>
            <a:pPr marL="342900" indent="-3429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cs typeface="Arial" panose="020B0604020202020204" pitchFamily="34" charset="0"/>
              </a:rPr>
              <a:t>Built-in edits to prevent costly errors</a:t>
            </a:r>
          </a:p>
          <a:p>
            <a:pPr marL="342900" indent="-3429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cs typeface="Arial" panose="020B0604020202020204" pitchFamily="34" charset="0"/>
              </a:rPr>
              <a:t>Skip-logic allows student and/or parent to skip unnecessary questions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cs typeface="Arial" panose="020B0604020202020204" pitchFamily="34" charset="0"/>
              </a:rPr>
              <a:t>More timely submission process</a:t>
            </a:r>
          </a:p>
          <a:p>
            <a:pPr>
              <a:lnSpc>
                <a:spcPct val="100000"/>
              </a:lnSpc>
              <a:spcBef>
                <a:spcPts val="2400"/>
              </a:spcBef>
              <a:defRPr/>
            </a:pPr>
            <a:endParaRPr lang="en-US" sz="2000" b="0" dirty="0">
              <a:cs typeface="Arial" panose="020B0604020202020204" pitchFamily="34" charset="0"/>
            </a:endParaRPr>
          </a:p>
          <a:p>
            <a:pPr marL="309087" indent="-309087">
              <a:lnSpc>
                <a:spcPct val="90000"/>
              </a:lnSpc>
              <a:spcBef>
                <a:spcPct val="25000"/>
              </a:spcBef>
              <a:buClr>
                <a:srgbClr val="006600"/>
              </a:buClr>
              <a:buSzPct val="100000"/>
              <a:buFont typeface="Times New Roman" pitchFamily="18" charset="0"/>
              <a:buChar char="•"/>
              <a:defRPr/>
            </a:pPr>
            <a:endParaRPr kumimoji="1" lang="en-US" sz="3080" dirty="0"/>
          </a:p>
        </p:txBody>
      </p:sp>
      <p:pic>
        <p:nvPicPr>
          <p:cNvPr id="56325" name="Picture 18" descr="FOTWBanner2006-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" y="1684296"/>
            <a:ext cx="9136380" cy="162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/>
          <p:cNvSpPr>
            <a:spLocks noGrp="1" noChangeArrowheads="1"/>
          </p:cNvSpPr>
          <p:nvPr>
            <p:ph type="title"/>
          </p:nvPr>
        </p:nvSpPr>
        <p:spPr>
          <a:xfrm>
            <a:off x="377190" y="675528"/>
            <a:ext cx="9304020" cy="9508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620" b="1" dirty="0">
                <a:effectLst/>
                <a:latin typeface="Times New Roman" pitchFamily="18" charset="0"/>
              </a:rPr>
              <a:t>Agenda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idx="1"/>
          </p:nvPr>
        </p:nvSpPr>
        <p:spPr>
          <a:xfrm>
            <a:off x="838200" y="1623060"/>
            <a:ext cx="7795260" cy="5196840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</a:rPr>
              <a:t>Definition of financial aid, cost of attendance and student aid index</a:t>
            </a:r>
          </a:p>
          <a:p>
            <a:pPr eaLnBrk="1" hangingPunct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</a:rPr>
              <a:t>Financial need </a:t>
            </a:r>
          </a:p>
          <a:p>
            <a:pPr eaLnBrk="1" hangingPunct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</a:rPr>
              <a:t>Category/types of aid</a:t>
            </a:r>
          </a:p>
          <a:p>
            <a:pPr eaLnBrk="1" hangingPunct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</a:rPr>
              <a:t>Major financial aid programs</a:t>
            </a:r>
          </a:p>
          <a:p>
            <a:pPr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</a:rPr>
              <a:t>Free Application for Federal Student Aid (FAFSA</a:t>
            </a:r>
            <a:r>
              <a:rPr lang="en-US" baseline="30000" dirty="0">
                <a:latin typeface="Times New Roman" pitchFamily="18" charset="0"/>
              </a:rPr>
              <a:t>®</a:t>
            </a:r>
            <a:r>
              <a:rPr lang="en-US" dirty="0">
                <a:latin typeface="Times New Roman" pitchFamily="18" charset="0"/>
              </a:rPr>
              <a:t>)</a:t>
            </a:r>
          </a:p>
          <a:p>
            <a:pPr eaLnBrk="1" hangingPunct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</a:rPr>
              <a:t>Special Circumstances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3804-B23B-5279-74FB-65F1CEE0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Being Collected</a:t>
            </a:r>
            <a:br>
              <a:rPr lang="en-US" dirty="0"/>
            </a:br>
            <a:r>
              <a:rPr lang="en-US" dirty="0"/>
              <a:t>For Student And Parent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B1A17-AB57-AC1B-64BF-A164C7225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lang="en-US" sz="3200" b="0" dirty="0"/>
              <a:t>Tax, income, and other financial information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0" dirty="0"/>
              <a:t>Receipt of means-tested federal benefits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0" dirty="0"/>
              <a:t>Assets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0" dirty="0"/>
              <a:t>Untaxed income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0" dirty="0"/>
              <a:t>Marital Status (parent)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43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FB4D-CDC2-C955-24BD-C775DD30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Who is the Parent for the FAFSA?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52F06-9EB4-7BEA-DD92-044036A6E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Biological or Adoptive Parent(s)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If not married BUT living together report </a:t>
            </a:r>
            <a:r>
              <a:rPr lang="en-US" sz="2400" u="sng" dirty="0"/>
              <a:t>BOTH</a:t>
            </a:r>
            <a:r>
              <a:rPr lang="en-US" sz="2400" dirty="0"/>
              <a:t> parents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If parents are divorced: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Provide information for the parent who provided you the most financial support </a:t>
            </a:r>
            <a:r>
              <a:rPr lang="en-US" sz="2400" u="sng" dirty="0"/>
              <a:t>during the last 12 months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Include Step-parent information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Regardless of any ‘agreements’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51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A28C-D76A-3572-DA98-8C52D632A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Assets Included on the FAFSA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EA6C0-81F5-09F1-2565-96B5AF843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Cash, Savings, and Checking</a:t>
            </a:r>
            <a:endParaRPr lang="en-US" sz="2000" u="sng" dirty="0"/>
          </a:p>
          <a:p>
            <a:r>
              <a:rPr lang="en-US" sz="2000" dirty="0"/>
              <a:t>Investments/Business/Farm Value</a:t>
            </a:r>
          </a:p>
          <a:p>
            <a:pPr lvl="1"/>
            <a:r>
              <a:rPr lang="en-US" sz="2000" dirty="0"/>
              <a:t>Current/market value minus debt  = Net Worth</a:t>
            </a:r>
          </a:p>
          <a:p>
            <a:pPr lvl="1"/>
            <a:r>
              <a:rPr lang="en-US" sz="2000" dirty="0"/>
              <a:t>Real estate (not home you live in), trust funds, money market and mutual funds, CD’s, stocks, bonds, commodities</a:t>
            </a:r>
          </a:p>
          <a:p>
            <a:pPr lvl="1"/>
            <a:r>
              <a:rPr lang="en-US" sz="2000" dirty="0"/>
              <a:t>Families who own a small business/farm that also serves as primary residence will now have assets of that business/farm considered in their need analysis calculation.</a:t>
            </a:r>
          </a:p>
          <a:p>
            <a:pPr lvl="1"/>
            <a:r>
              <a:rPr lang="en-US" sz="2000" dirty="0"/>
              <a:t>Child support received.</a:t>
            </a:r>
          </a:p>
          <a:p>
            <a:pPr lvl="1"/>
            <a:r>
              <a:rPr lang="en-US" sz="2000" dirty="0"/>
              <a:t>Education benefits/savings accounts (Coverdell, 529, refund value of prepaid tuition plans) </a:t>
            </a:r>
          </a:p>
          <a:p>
            <a:pPr lvl="2"/>
            <a:r>
              <a:rPr lang="en-US" sz="2000" dirty="0"/>
              <a:t>Asset of the parent not student </a:t>
            </a:r>
          </a:p>
          <a:p>
            <a:pPr lvl="2"/>
            <a:r>
              <a:rPr lang="en-US" sz="2000" b="1" u="sng" dirty="0"/>
              <a:t>Must</a:t>
            </a:r>
            <a:r>
              <a:rPr lang="en-US" sz="2000" dirty="0"/>
              <a:t> include value of </a:t>
            </a:r>
            <a:r>
              <a:rPr lang="en-US" sz="2000" b="1" u="sng" dirty="0"/>
              <a:t>ALL</a:t>
            </a:r>
            <a:r>
              <a:rPr lang="en-US" sz="2000" dirty="0"/>
              <a:t> accounts owned by parent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41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DCD5-C44C-6042-8A5B-696C27B1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Assets NOT Included on the FAFSA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FBE69-D3BC-B8E2-1A35-82DE8BA99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b="0" dirty="0"/>
              <a:t>Value of your primary residence</a:t>
            </a:r>
          </a:p>
          <a:p>
            <a:pPr>
              <a:lnSpc>
                <a:spcPct val="100000"/>
              </a:lnSpc>
            </a:pPr>
            <a:r>
              <a:rPr lang="en-US" sz="2800" b="0" dirty="0"/>
              <a:t>Value of Life Insurance</a:t>
            </a:r>
          </a:p>
          <a:p>
            <a:pPr>
              <a:lnSpc>
                <a:spcPct val="100000"/>
              </a:lnSpc>
            </a:pPr>
            <a:r>
              <a:rPr lang="en-US" sz="2800" b="0" dirty="0"/>
              <a:t>Traditional Retirement Plans</a:t>
            </a:r>
          </a:p>
          <a:p>
            <a:pPr>
              <a:lnSpc>
                <a:spcPct val="100000"/>
              </a:lnSpc>
            </a:pPr>
            <a:r>
              <a:rPr lang="en-US" sz="2800" b="0" dirty="0"/>
              <a:t>Cash, Savings, Checking already reported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66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25" y="810370"/>
            <a:ext cx="9184088" cy="838200"/>
          </a:xfrm>
        </p:spPr>
        <p:txBody>
          <a:bodyPr>
            <a:noAutofit/>
          </a:bodyPr>
          <a:lstStyle/>
          <a:p>
            <a:pPr algn="l"/>
            <a:r>
              <a:rPr lang="en-US" sz="46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FAFSA on the Web(FOTW)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FD937F-566F-4E13-8F30-12DD51E40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460" y="1680707"/>
            <a:ext cx="8360539" cy="51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41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663065"/>
            <a:ext cx="9052560" cy="10058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Student Dependency Status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0560" y="1790700"/>
            <a:ext cx="6982485" cy="3688080"/>
          </a:xfrm>
        </p:spPr>
        <p:txBody>
          <a:bodyPr/>
          <a:lstStyle/>
          <a:p>
            <a:pPr marL="0" indent="0">
              <a:spcBef>
                <a:spcPts val="3300"/>
              </a:spcBef>
              <a:buNone/>
            </a:pPr>
            <a:r>
              <a:rPr lang="en-US" sz="2640" dirty="0">
                <a:latin typeface="Arial" panose="020B0604020202020204" pitchFamily="34" charset="0"/>
                <a:cs typeface="Arial" panose="020B0604020202020204" pitchFamily="34" charset="0"/>
              </a:rPr>
              <a:t>FAFSA asks questions to determine dependency status for Title IV federal student aid (not IRS) purposes:</a:t>
            </a:r>
          </a:p>
          <a:p>
            <a:pPr>
              <a:spcBef>
                <a:spcPts val="4620"/>
              </a:spcBef>
              <a:buClr>
                <a:srgbClr val="005B99"/>
              </a:buClr>
            </a:pPr>
            <a:r>
              <a:rPr lang="en-US" sz="2640" dirty="0">
                <a:latin typeface="Arial" panose="020B0604020202020204" pitchFamily="34" charset="0"/>
                <a:cs typeface="Arial" panose="020B0604020202020204" pitchFamily="34" charset="0"/>
              </a:rPr>
              <a:t>If all “No” responses, student is dependent</a:t>
            </a:r>
          </a:p>
          <a:p>
            <a:pPr>
              <a:spcBef>
                <a:spcPts val="4620"/>
              </a:spcBef>
              <a:buClr>
                <a:srgbClr val="005B99"/>
              </a:buClr>
            </a:pPr>
            <a:r>
              <a:rPr lang="en-US" sz="2640" dirty="0">
                <a:latin typeface="Arial" panose="020B0604020202020204" pitchFamily="34" charset="0"/>
                <a:cs typeface="Arial" panose="020B0604020202020204" pitchFamily="34" charset="0"/>
              </a:rPr>
              <a:t>If “Yes” to any question, student is independent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55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Avoid Errors!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586740" y="1874520"/>
            <a:ext cx="8801100" cy="3688080"/>
          </a:xfrm>
        </p:spPr>
        <p:txBody>
          <a:bodyPr/>
          <a:lstStyle/>
          <a:p>
            <a:pPr eaLnBrk="1" hangingPunct="1"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sz="3300" dirty="0">
                <a:latin typeface="Times New Roman" pitchFamily="18" charset="0"/>
              </a:rPr>
              <a:t>Errors made in completing the FAFSA and/or supplemental forms may delay application processing and result in the loss of financial aid funds.</a:t>
            </a:r>
          </a:p>
          <a:p>
            <a:pPr marL="0" indent="0" eaLnBrk="1" hangingPunct="1">
              <a:buClr>
                <a:srgbClr val="006600"/>
              </a:buClr>
              <a:buSzPct val="100000"/>
              <a:buNone/>
            </a:pPr>
            <a:endParaRPr lang="en-US" sz="3300" dirty="0">
              <a:latin typeface="Times New Roman" pitchFamily="18" charset="0"/>
            </a:endParaRPr>
          </a:p>
          <a:p>
            <a:pPr lvl="1" eaLnBrk="1" hangingPunct="1"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r>
              <a:rPr lang="en-US" sz="2860" dirty="0">
                <a:latin typeface="Times New Roman" pitchFamily="18" charset="0"/>
              </a:rPr>
              <a:t>Please complete all forms carefully!</a:t>
            </a:r>
          </a:p>
        </p:txBody>
      </p:sp>
    </p:spTree>
    <p:extLst>
      <p:ext uri="{BB962C8B-B14F-4D97-AF65-F5344CB8AC3E}">
        <p14:creationId xmlns:p14="http://schemas.microsoft.com/office/powerpoint/2010/main" val="1614099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95354"/>
            <a:ext cx="8926830" cy="6238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620" b="1" dirty="0">
                <a:effectLst/>
                <a:latin typeface="Times New Roman" pitchFamily="18" charset="0"/>
              </a:rPr>
              <a:t>The Application Process Continues (State Aid)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042160"/>
            <a:ext cx="8801100" cy="4358640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sz="3520" dirty="0">
                <a:latin typeface="Times New Roman" pitchFamily="18" charset="0"/>
              </a:rPr>
              <a:t>Tap Application</a:t>
            </a:r>
          </a:p>
          <a:p>
            <a:pPr lvl="1">
              <a:spcBef>
                <a:spcPts val="0"/>
              </a:spcBef>
              <a:spcAft>
                <a:spcPts val="1320"/>
              </a:spcAft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endParaRPr lang="en-US" sz="3080" dirty="0">
              <a:latin typeface="Times New Roman" pitchFamily="18" charset="0"/>
            </a:endParaRPr>
          </a:p>
          <a:p>
            <a:pPr lvl="1">
              <a:spcBef>
                <a:spcPts val="0"/>
              </a:spcBef>
              <a:spcAft>
                <a:spcPts val="1320"/>
              </a:spcAft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r>
              <a:rPr lang="en-US" sz="3080" dirty="0">
                <a:latin typeface="Times New Roman" pitchFamily="18" charset="0"/>
              </a:rPr>
              <a:t>May complete immediately after doing FAFSA on the </a:t>
            </a:r>
            <a:r>
              <a:rPr lang="en-US" sz="3080">
                <a:latin typeface="Times New Roman" pitchFamily="18" charset="0"/>
              </a:rPr>
              <a:t>Web at</a:t>
            </a:r>
            <a:r>
              <a:rPr lang="en-US" sz="3080" dirty="0">
                <a:latin typeface="Times New Roman" pitchFamily="18" charset="0"/>
              </a:rPr>
              <a:t>: </a:t>
            </a:r>
            <a:r>
              <a:rPr lang="en-US" sz="3080" dirty="0"/>
              <a:t> </a:t>
            </a:r>
            <a:r>
              <a:rPr lang="en-US" sz="30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https://www.tapweb.org/totw</a:t>
            </a:r>
          </a:p>
          <a:p>
            <a:pPr lvl="1">
              <a:spcBef>
                <a:spcPts val="0"/>
              </a:spcBef>
              <a:spcAft>
                <a:spcPts val="1320"/>
              </a:spcAft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endParaRPr lang="en-US" sz="3080" dirty="0">
              <a:latin typeface="Times New Roman" pitchFamily="18" charset="0"/>
            </a:endParaRPr>
          </a:p>
          <a:p>
            <a:pPr lvl="1">
              <a:spcBef>
                <a:spcPts val="0"/>
              </a:spcBef>
              <a:spcAft>
                <a:spcPts val="1320"/>
              </a:spcAft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r>
              <a:rPr lang="en-US" sz="3080" dirty="0">
                <a:latin typeface="Times New Roman" pitchFamily="18" charset="0"/>
              </a:rPr>
              <a:t>For New York residents that list at least one college located in New York State on FAFSA.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FA3C-FA34-65E5-5670-8DDAF77E3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Confirmation Page and TAP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4EEB6-DE49-C44D-8229-E19572407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4" y="2069041"/>
            <a:ext cx="8675371" cy="516260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74D5CF6D-670D-ABDD-2F7C-1D4239EC6A75}"/>
              </a:ext>
            </a:extLst>
          </p:cNvPr>
          <p:cNvGrpSpPr/>
          <p:nvPr/>
        </p:nvGrpSpPr>
        <p:grpSpPr>
          <a:xfrm>
            <a:off x="3153888" y="2189018"/>
            <a:ext cx="3898075" cy="5043055"/>
            <a:chOff x="914400" y="1078991"/>
            <a:chExt cx="3131185" cy="3746500"/>
          </a:xfrm>
        </p:grpSpPr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79521EC8-9D9E-C6BB-9E13-34FC7BE24873}"/>
                </a:ext>
              </a:extLst>
            </p:cNvPr>
            <p:cNvSpPr/>
            <p:nvPr/>
          </p:nvSpPr>
          <p:spPr>
            <a:xfrm>
              <a:off x="914400" y="1078991"/>
              <a:ext cx="3130650" cy="37461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4B131649-C6B4-6BBE-EDE2-9DEF67FD80AE}"/>
                </a:ext>
              </a:extLst>
            </p:cNvPr>
            <p:cNvSpPr/>
            <p:nvPr/>
          </p:nvSpPr>
          <p:spPr>
            <a:xfrm>
              <a:off x="1989293" y="3842884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10" h="359410">
                  <a:moveTo>
                    <a:pt x="302164" y="358800"/>
                  </a:moveTo>
                  <a:lnTo>
                    <a:pt x="172628" y="229506"/>
                  </a:lnTo>
                  <a:lnTo>
                    <a:pt x="130287" y="346877"/>
                  </a:lnTo>
                  <a:lnTo>
                    <a:pt x="127771" y="349388"/>
                  </a:lnTo>
                  <a:lnTo>
                    <a:pt x="118720" y="352579"/>
                  </a:lnTo>
                  <a:lnTo>
                    <a:pt x="112301" y="349517"/>
                  </a:lnTo>
                  <a:lnTo>
                    <a:pt x="110234" y="343680"/>
                  </a:lnTo>
                  <a:lnTo>
                    <a:pt x="359" y="13659"/>
                  </a:lnTo>
                  <a:lnTo>
                    <a:pt x="160" y="12532"/>
                  </a:lnTo>
                  <a:lnTo>
                    <a:pt x="0" y="5234"/>
                  </a:lnTo>
                  <a:lnTo>
                    <a:pt x="4891" y="140"/>
                  </a:lnTo>
                  <a:lnTo>
                    <a:pt x="12305" y="0"/>
                  </a:lnTo>
                  <a:lnTo>
                    <a:pt x="13537" y="192"/>
                  </a:lnTo>
                  <a:lnTo>
                    <a:pt x="347226" y="111264"/>
                  </a:lnTo>
                  <a:lnTo>
                    <a:pt x="349800" y="113833"/>
                  </a:lnTo>
                  <a:lnTo>
                    <a:pt x="352939" y="122957"/>
                  </a:lnTo>
                  <a:lnTo>
                    <a:pt x="349820" y="129338"/>
                  </a:lnTo>
                  <a:lnTo>
                    <a:pt x="343953" y="131350"/>
                  </a:lnTo>
                  <a:lnTo>
                    <a:pt x="229693" y="172419"/>
                  </a:lnTo>
                  <a:lnTo>
                    <a:pt x="359358" y="301778"/>
                  </a:lnTo>
                  <a:lnTo>
                    <a:pt x="302164" y="358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9ABFE6C6-DF34-B74D-3CC2-F6600070455B}"/>
                </a:ext>
              </a:extLst>
            </p:cNvPr>
            <p:cNvSpPr/>
            <p:nvPr/>
          </p:nvSpPr>
          <p:spPr>
            <a:xfrm>
              <a:off x="1989293" y="3842884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10" h="359410">
                  <a:moveTo>
                    <a:pt x="359358" y="301778"/>
                  </a:moveTo>
                  <a:lnTo>
                    <a:pt x="229693" y="172419"/>
                  </a:lnTo>
                  <a:lnTo>
                    <a:pt x="343953" y="131350"/>
                  </a:lnTo>
                  <a:lnTo>
                    <a:pt x="349820" y="129338"/>
                  </a:lnTo>
                  <a:lnTo>
                    <a:pt x="352939" y="122957"/>
                  </a:lnTo>
                  <a:lnTo>
                    <a:pt x="350924" y="117101"/>
                  </a:lnTo>
                  <a:lnTo>
                    <a:pt x="349800" y="113833"/>
                  </a:lnTo>
                  <a:lnTo>
                    <a:pt x="347226" y="111264"/>
                  </a:lnTo>
                  <a:lnTo>
                    <a:pt x="343953" y="110143"/>
                  </a:lnTo>
                  <a:lnTo>
                    <a:pt x="14718" y="583"/>
                  </a:lnTo>
                  <a:lnTo>
                    <a:pt x="13537" y="192"/>
                  </a:lnTo>
                  <a:lnTo>
                    <a:pt x="12305" y="0"/>
                  </a:lnTo>
                  <a:lnTo>
                    <a:pt x="11060" y="6"/>
                  </a:lnTo>
                  <a:lnTo>
                    <a:pt x="4891" y="140"/>
                  </a:lnTo>
                  <a:lnTo>
                    <a:pt x="0" y="5234"/>
                  </a:lnTo>
                  <a:lnTo>
                    <a:pt x="134" y="11391"/>
                  </a:lnTo>
                  <a:lnTo>
                    <a:pt x="160" y="12532"/>
                  </a:lnTo>
                  <a:lnTo>
                    <a:pt x="359" y="13659"/>
                  </a:lnTo>
                  <a:lnTo>
                    <a:pt x="725" y="14742"/>
                  </a:lnTo>
                  <a:lnTo>
                    <a:pt x="110234" y="343680"/>
                  </a:lnTo>
                  <a:lnTo>
                    <a:pt x="112301" y="349517"/>
                  </a:lnTo>
                  <a:lnTo>
                    <a:pt x="118720" y="352579"/>
                  </a:lnTo>
                  <a:lnTo>
                    <a:pt x="124568" y="350516"/>
                  </a:lnTo>
                  <a:lnTo>
                    <a:pt x="127771" y="349388"/>
                  </a:lnTo>
                  <a:lnTo>
                    <a:pt x="130287" y="346877"/>
                  </a:lnTo>
                  <a:lnTo>
                    <a:pt x="131417" y="343680"/>
                  </a:lnTo>
                  <a:lnTo>
                    <a:pt x="172628" y="229506"/>
                  </a:lnTo>
                  <a:lnTo>
                    <a:pt x="302164" y="358800"/>
                  </a:lnTo>
                  <a:lnTo>
                    <a:pt x="359358" y="301778"/>
                  </a:lnTo>
                  <a:close/>
                </a:path>
              </a:pathLst>
            </a:custGeom>
            <a:ln w="6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69219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234" y="130341"/>
            <a:ext cx="9304020" cy="15087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FAFSA Processing Results </a:t>
            </a:r>
            <a:br>
              <a:rPr lang="en-US" sz="4620" b="1" dirty="0">
                <a:latin typeface="Times New Roman" pitchFamily="18" charset="0"/>
              </a:rPr>
            </a:br>
            <a:r>
              <a:rPr lang="en-US" sz="4620" b="1" dirty="0">
                <a:latin typeface="Times New Roman" pitchFamily="18" charset="0"/>
              </a:rPr>
              <a:t>     </a:t>
            </a:r>
            <a:r>
              <a:rPr lang="en-US" sz="4620" dirty="0">
                <a:latin typeface="Times New Roman" pitchFamily="18" charset="0"/>
              </a:rPr>
              <a:t>To Student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586740" y="1749287"/>
            <a:ext cx="8423910" cy="4704522"/>
          </a:xfrm>
        </p:spPr>
        <p:txBody>
          <a:bodyPr>
            <a:normAutofit/>
          </a:bodyPr>
          <a:lstStyle/>
          <a:p>
            <a:pPr marL="436563" indent="-305594">
              <a:lnSpc>
                <a:spcPct val="100000"/>
              </a:lnSpc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sz="3520" dirty="0">
                <a:latin typeface="Times New Roman" pitchFamily="18" charset="0"/>
              </a:rPr>
              <a:t>Central Processing System (CPS) notifies student of FAFSA processing results by:</a:t>
            </a:r>
          </a:p>
          <a:p>
            <a:pPr marL="763112" lvl="1" indent="-263684">
              <a:lnSpc>
                <a:spcPct val="150000"/>
              </a:lnSpc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r>
              <a:rPr lang="en-US" sz="3080" dirty="0">
                <a:latin typeface="Times New Roman" pitchFamily="18" charset="0"/>
              </a:rPr>
              <a:t>Paper Student Aid Report (SAR) </a:t>
            </a:r>
          </a:p>
          <a:p>
            <a:pPr marL="763112" lvl="1" indent="-263684">
              <a:lnSpc>
                <a:spcPct val="150000"/>
              </a:lnSpc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r>
              <a:rPr lang="en-US" sz="3080" dirty="0">
                <a:latin typeface="Times New Roman" pitchFamily="18" charset="0"/>
              </a:rPr>
              <a:t>E-mail notification containing a direct link</a:t>
            </a:r>
          </a:p>
          <a:p>
            <a:pPr marL="815499" lvl="1" indent="-316072">
              <a:lnSpc>
                <a:spcPct val="150000"/>
              </a:lnSpc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r>
              <a:rPr lang="en-US" sz="3080" dirty="0">
                <a:latin typeface="Times New Roman" pitchFamily="18" charset="0"/>
              </a:rPr>
              <a:t>Student with FSA ID may view SAR on-line at</a:t>
            </a:r>
            <a:r>
              <a:rPr kumimoji="1" lang="en-US" b="1" dirty="0">
                <a:solidFill>
                  <a:srgbClr val="006600"/>
                </a:solidFill>
                <a:cs typeface="Times New Roman" panose="02020603050405020304" pitchFamily="18" charset="0"/>
                <a:hlinkClick r:id="rId3"/>
              </a:rPr>
              <a:t> https://</a:t>
            </a:r>
            <a:r>
              <a:rPr kumimoji="1" lang="en-US" b="1" dirty="0">
                <a:solidFill>
                  <a:srgbClr val="006600"/>
                </a:solidFill>
                <a:hlinkClick r:id="rId3"/>
              </a:rPr>
              <a:t>studentaid.gov</a:t>
            </a:r>
            <a:r>
              <a:rPr kumimoji="1" lang="en-US" b="1" dirty="0">
                <a:solidFill>
                  <a:srgbClr val="006600"/>
                </a:solidFill>
              </a:rPr>
              <a:t> </a:t>
            </a:r>
            <a:endParaRPr lang="en-US" dirty="0">
              <a:latin typeface="Times New Roman" pitchFamily="18" charset="0"/>
            </a:endParaRPr>
          </a:p>
          <a:p>
            <a:pPr marL="373698" indent="-373698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533400"/>
            <a:ext cx="9304020" cy="1341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Goal of Financial Aid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754380" y="1874520"/>
            <a:ext cx="8549640" cy="5364480"/>
          </a:xfrm>
        </p:spPr>
        <p:txBody>
          <a:bodyPr/>
          <a:lstStyle/>
          <a:p>
            <a:pPr eaLnBrk="1" hangingPunct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3520" dirty="0">
                <a:latin typeface="Times New Roman" pitchFamily="18" charset="0"/>
              </a:rPr>
              <a:t>Primary goal is to assist students in paying for their educational investment.  It is achieved by:</a:t>
            </a:r>
          </a:p>
          <a:p>
            <a:pPr lvl="1" eaLnBrk="1" hangingPunct="1"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r>
              <a:rPr lang="en-US" sz="2860" dirty="0">
                <a:latin typeface="Times New Roman" pitchFamily="18" charset="0"/>
              </a:rPr>
              <a:t>Evaluating family’s ability to pay for educational costs</a:t>
            </a:r>
          </a:p>
          <a:p>
            <a:pPr lvl="1" eaLnBrk="1" hangingPunct="1"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r>
              <a:rPr lang="en-US" sz="2860" dirty="0">
                <a:latin typeface="Times New Roman" pitchFamily="18" charset="0"/>
              </a:rPr>
              <a:t>Distributing limited resources in an equitable manner</a:t>
            </a:r>
          </a:p>
          <a:p>
            <a:pPr lvl="1" eaLnBrk="1" hangingPunct="1"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r>
              <a:rPr lang="en-US" sz="2860" dirty="0">
                <a:latin typeface="Times New Roman" pitchFamily="18" charset="0"/>
              </a:rPr>
              <a:t>Attempting to provide a balance of gift aid and self-help aid</a:t>
            </a:r>
          </a:p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991316"/>
            <a:ext cx="7292340" cy="10058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FAFSA Processing Results</a:t>
            </a:r>
            <a:br>
              <a:rPr lang="en-US" b="1" dirty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en-US" b="1" dirty="0">
                <a:solidFill>
                  <a:srgbClr val="006600"/>
                </a:solidFill>
                <a:latin typeface="Times New Roman" pitchFamily="18" charset="0"/>
              </a:rPr>
              <a:t>  </a:t>
            </a:r>
            <a:endParaRPr lang="en-US" sz="396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CCF391-CF45-4630-B666-B4BD91F8AD11}"/>
              </a:ext>
            </a:extLst>
          </p:cNvPr>
          <p:cNvGrpSpPr/>
          <p:nvPr/>
        </p:nvGrpSpPr>
        <p:grpSpPr>
          <a:xfrm>
            <a:off x="670560" y="1623061"/>
            <a:ext cx="6715060" cy="5196840"/>
            <a:chOff x="1160857" y="781609"/>
            <a:chExt cx="6104600" cy="4623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5289CD0-BEC4-4741-ADD2-02E2643FB189}"/>
                </a:ext>
              </a:extLst>
            </p:cNvPr>
            <p:cNvGrpSpPr/>
            <p:nvPr/>
          </p:nvGrpSpPr>
          <p:grpSpPr>
            <a:xfrm>
              <a:off x="2557288" y="781609"/>
              <a:ext cx="4708169" cy="4581458"/>
              <a:chOff x="2557288" y="781609"/>
              <a:chExt cx="4708169" cy="4581458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7E187BF-AFBA-4CE7-BD7C-E7E4DBA5CEE0}"/>
                  </a:ext>
                </a:extLst>
              </p:cNvPr>
              <p:cNvGrpSpPr/>
              <p:nvPr/>
            </p:nvGrpSpPr>
            <p:grpSpPr>
              <a:xfrm>
                <a:off x="5482377" y="3625707"/>
                <a:ext cx="1737360" cy="1737360"/>
                <a:chOff x="5482377" y="3625707"/>
                <a:chExt cx="1737360" cy="1737360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499733C8-8320-4CF0-8754-7D6D44F6E5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2377" y="3625707"/>
                  <a:ext cx="1737360" cy="1737360"/>
                </a:xfrm>
                <a:prstGeom prst="ellipse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0" dirty="0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B9C1C6B-8288-437B-89FC-735ACF9DA1EB}"/>
                    </a:ext>
                  </a:extLst>
                </p:cNvPr>
                <p:cNvSpPr txBox="1"/>
                <p:nvPr/>
              </p:nvSpPr>
              <p:spPr>
                <a:xfrm>
                  <a:off x="5805576" y="4858143"/>
                  <a:ext cx="1146482" cy="383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Student</a:t>
                  </a:r>
                </a:p>
              </p:txBody>
            </p:sp>
          </p:grpSp>
          <p:pic>
            <p:nvPicPr>
              <p:cNvPr id="30" name="Graphic 5">
                <a:extLst>
                  <a:ext uri="{FF2B5EF4-FFF2-40B4-BE49-F238E27FC236}">
                    <a16:creationId xmlns:a16="http://schemas.microsoft.com/office/drawing/2014/main" id="{3C281BB1-61A6-4900-9B40-BFBD10A76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6657" y="3363210"/>
                <a:ext cx="1828800" cy="1828800"/>
              </a:xfrm>
              <a:prstGeom prst="rect">
                <a:avLst/>
              </a:prstGeom>
            </p:spPr>
          </p:pic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2212643-4FCF-441E-B97F-97DEE8481EFF}"/>
                  </a:ext>
                </a:extLst>
              </p:cNvPr>
              <p:cNvGrpSpPr/>
              <p:nvPr/>
            </p:nvGrpSpPr>
            <p:grpSpPr>
              <a:xfrm>
                <a:off x="2557288" y="781609"/>
                <a:ext cx="2988116" cy="2912736"/>
                <a:chOff x="2557288" y="781609"/>
                <a:chExt cx="2988116" cy="2912736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A3A350D-4CB5-45D2-8BD4-4D04C5485D1C}"/>
                    </a:ext>
                  </a:extLst>
                </p:cNvPr>
                <p:cNvGrpSpPr/>
                <p:nvPr/>
              </p:nvGrpSpPr>
              <p:grpSpPr>
                <a:xfrm>
                  <a:off x="3294635" y="781609"/>
                  <a:ext cx="1788047" cy="2059889"/>
                  <a:chOff x="3294635" y="781609"/>
                  <a:chExt cx="1788047" cy="2059889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785088A1-495E-4EAB-A7F7-4E80DBD8BC04}"/>
                      </a:ext>
                    </a:extLst>
                  </p:cNvPr>
                  <p:cNvGrpSpPr/>
                  <p:nvPr/>
                </p:nvGrpSpPr>
                <p:grpSpPr>
                  <a:xfrm>
                    <a:off x="3294635" y="1104138"/>
                    <a:ext cx="1766122" cy="1737360"/>
                    <a:chOff x="3294635" y="1104138"/>
                    <a:chExt cx="1766122" cy="1737360"/>
                  </a:xfrm>
                </p:grpSpPr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7E4D7512-25FB-4B8A-8D06-70F4D612D5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94635" y="1104138"/>
                      <a:ext cx="1737360" cy="173736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980" dirty="0"/>
                    </a:p>
                  </p:txBody>
                </p:sp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61D05D6F-D416-46DA-91BE-8B8C6CE551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39453" y="2415389"/>
                      <a:ext cx="1221304" cy="3833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</a:t>
                      </a:r>
                    </a:p>
                  </p:txBody>
                </p:sp>
              </p:grpSp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876D393F-205B-4B48-B071-EFB8956A97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03163" y="781609"/>
                    <a:ext cx="1779519" cy="19899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3" name="Arrow: Right 12">
                  <a:extLst>
                    <a:ext uri="{FF2B5EF4-FFF2-40B4-BE49-F238E27FC236}">
                      <a16:creationId xmlns:a16="http://schemas.microsoft.com/office/drawing/2014/main" id="{6843D1B6-ABDE-4998-9F0F-9FA10872153E}"/>
                    </a:ext>
                  </a:extLst>
                </p:cNvPr>
                <p:cNvSpPr/>
                <p:nvPr/>
              </p:nvSpPr>
              <p:spPr>
                <a:xfrm rot="8184329">
                  <a:off x="2557288" y="2912109"/>
                  <a:ext cx="978408" cy="484632"/>
                </a:xfrm>
                <a:prstGeom prst="rightArrow">
                  <a:avLst/>
                </a:prstGeom>
                <a:solidFill>
                  <a:srgbClr val="182006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0" dirty="0"/>
                </a:p>
              </p:txBody>
            </p:sp>
            <p:sp>
              <p:nvSpPr>
                <p:cNvPr id="34" name="Arrow: Right 13">
                  <a:extLst>
                    <a:ext uri="{FF2B5EF4-FFF2-40B4-BE49-F238E27FC236}">
                      <a16:creationId xmlns:a16="http://schemas.microsoft.com/office/drawing/2014/main" id="{A6C5E6F0-48F0-4410-B620-2589FCA103CF}"/>
                    </a:ext>
                  </a:extLst>
                </p:cNvPr>
                <p:cNvSpPr/>
                <p:nvPr/>
              </p:nvSpPr>
              <p:spPr>
                <a:xfrm rot="2961703">
                  <a:off x="4813884" y="2962825"/>
                  <a:ext cx="978408" cy="484632"/>
                </a:xfrm>
                <a:prstGeom prst="rightArrow">
                  <a:avLst/>
                </a:prstGeom>
                <a:solidFill>
                  <a:schemeClr val="tx1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0" dirty="0"/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66C3863-CC55-472B-B76A-A37127726F04}"/>
                </a:ext>
              </a:extLst>
            </p:cNvPr>
            <p:cNvGrpSpPr/>
            <p:nvPr/>
          </p:nvGrpSpPr>
          <p:grpSpPr>
            <a:xfrm>
              <a:off x="1160857" y="3508844"/>
              <a:ext cx="1783080" cy="1895767"/>
              <a:chOff x="1160857" y="3508844"/>
              <a:chExt cx="1783080" cy="1895767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FE6DEF3-7E2F-4374-85E4-C39EA1F973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6571" y="3667251"/>
                <a:ext cx="1737360" cy="1737360"/>
              </a:xfrm>
              <a:prstGeom prst="ellipse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0" dirty="0"/>
              </a:p>
            </p:txBody>
          </p:sp>
          <p:pic>
            <p:nvPicPr>
              <p:cNvPr id="27" name="Graphic 9">
                <a:extLst>
                  <a:ext uri="{FF2B5EF4-FFF2-40B4-BE49-F238E27FC236}">
                    <a16:creationId xmlns:a16="http://schemas.microsoft.com/office/drawing/2014/main" id="{9B6A51AE-2757-4423-91FC-E3B11ECBC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857" y="3508844"/>
                <a:ext cx="1783080" cy="1554480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981705-558B-453A-9764-10FE9D4DE5B3}"/>
                  </a:ext>
                </a:extLst>
              </p:cNvPr>
              <p:cNvSpPr txBox="1"/>
              <p:nvPr/>
            </p:nvSpPr>
            <p:spPr>
              <a:xfrm>
                <a:off x="1389452" y="4749182"/>
                <a:ext cx="1295405" cy="44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4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College</a:t>
                </a:r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365760"/>
            <a:ext cx="9304020" cy="11734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Making Corrections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754380" y="1623060"/>
            <a:ext cx="8549640" cy="4777740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sz="3300" dirty="0">
                <a:latin typeface="Times New Roman" pitchFamily="18" charset="0"/>
              </a:rPr>
              <a:t>Review data for accuracy</a:t>
            </a:r>
          </a:p>
          <a:p>
            <a:pPr eaLnBrk="1" hangingPunct="1"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sz="3300" dirty="0">
                <a:latin typeface="Times New Roman" pitchFamily="18" charset="0"/>
              </a:rPr>
              <a:t>If necessary, corrections to FAFSA data may be made by:</a:t>
            </a:r>
          </a:p>
          <a:p>
            <a:pPr lvl="1" indent="-296863">
              <a:lnSpc>
                <a:spcPct val="100000"/>
              </a:lnSpc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r>
              <a:rPr lang="en-US" sz="2860" dirty="0">
                <a:latin typeface="Times New Roman" pitchFamily="18" charset="0"/>
              </a:rPr>
              <a:t>Using FAFSA on the Web (</a:t>
            </a:r>
            <a:r>
              <a:rPr kumimoji="1" lang="en-US" sz="2420" b="1" dirty="0">
                <a:solidFill>
                  <a:srgbClr val="006600"/>
                </a:solidFill>
                <a:cs typeface="Times New Roman" panose="02020603050405020304" pitchFamily="18" charset="0"/>
                <a:hlinkClick r:id="rId3"/>
              </a:rPr>
              <a:t>https://</a:t>
            </a:r>
            <a:r>
              <a:rPr kumimoji="1" lang="en-US" sz="2420" b="1" dirty="0">
                <a:solidFill>
                  <a:srgbClr val="006600"/>
                </a:solidFill>
                <a:hlinkClick r:id="rId3"/>
              </a:rPr>
              <a:t>studentaid.gov</a:t>
            </a:r>
            <a:r>
              <a:rPr kumimoji="1" lang="en-US" sz="2420" b="1" dirty="0">
                <a:solidFill>
                  <a:srgbClr val="006600"/>
                </a:solidFill>
              </a:rPr>
              <a:t> </a:t>
            </a:r>
            <a:r>
              <a:rPr lang="en-US" sz="2860" dirty="0">
                <a:latin typeface="Times New Roman" pitchFamily="18" charset="0"/>
              </a:rPr>
              <a:t>) if student has a FSA ID or</a:t>
            </a:r>
          </a:p>
          <a:p>
            <a:pPr lvl="1" indent="-296863">
              <a:lnSpc>
                <a:spcPct val="100000"/>
              </a:lnSpc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r>
              <a:rPr lang="en-US" sz="2860" dirty="0">
                <a:latin typeface="Times New Roman" pitchFamily="18" charset="0"/>
              </a:rPr>
              <a:t>Use IRS Data Retrieval Process</a:t>
            </a:r>
          </a:p>
          <a:p>
            <a:pPr lvl="1" indent="-296863">
              <a:lnSpc>
                <a:spcPct val="100000"/>
              </a:lnSpc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r>
              <a:rPr lang="en-US" sz="2860" dirty="0">
                <a:latin typeface="Times New Roman" pitchFamily="18" charset="0"/>
              </a:rPr>
              <a:t>Updating paper SAR or</a:t>
            </a:r>
          </a:p>
          <a:p>
            <a:pPr lvl="1" indent="-296863">
              <a:lnSpc>
                <a:spcPct val="100000"/>
              </a:lnSpc>
              <a:buClr>
                <a:srgbClr val="006600"/>
              </a:buClr>
              <a:buSzPct val="100000"/>
              <a:buFont typeface="Verdana" pitchFamily="34" charset="0"/>
              <a:buChar char="◦"/>
            </a:pPr>
            <a:r>
              <a:rPr lang="en-US" sz="2860" dirty="0">
                <a:latin typeface="Times New Roman" pitchFamily="18" charset="0"/>
              </a:rPr>
              <a:t>Submitting documentation to college’s financial aid office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" y="617220"/>
            <a:ext cx="9220200" cy="12342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Special Circumstances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1515" y="3738317"/>
            <a:ext cx="8675370" cy="32622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460" y="1616765"/>
            <a:ext cx="9387840" cy="5088836"/>
            <a:chOff x="556040" y="-179353"/>
            <a:chExt cx="8291742" cy="5856935"/>
          </a:xfrm>
        </p:grpSpPr>
        <p:sp>
          <p:nvSpPr>
            <p:cNvPr id="7" name="Cloud Callout 6"/>
            <p:cNvSpPr/>
            <p:nvPr/>
          </p:nvSpPr>
          <p:spPr>
            <a:xfrm>
              <a:off x="6094511" y="-179353"/>
              <a:ext cx="2753271" cy="2057400"/>
            </a:xfrm>
            <a:prstGeom prst="cloudCallout">
              <a:avLst>
                <a:gd name="adj1" fmla="val -28056"/>
                <a:gd name="adj2" fmla="val 17872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8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41" y="3620182"/>
              <a:ext cx="8225447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loud Callout 8"/>
            <p:cNvSpPr/>
            <p:nvPr/>
          </p:nvSpPr>
          <p:spPr>
            <a:xfrm>
              <a:off x="556041" y="-131707"/>
              <a:ext cx="3883950" cy="1979394"/>
            </a:xfrm>
            <a:prstGeom prst="cloudCallout">
              <a:avLst>
                <a:gd name="adj1" fmla="val -9159"/>
                <a:gd name="adj2" fmla="val 1983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10" name="Cloud Callout 9"/>
            <p:cNvSpPr/>
            <p:nvPr/>
          </p:nvSpPr>
          <p:spPr>
            <a:xfrm>
              <a:off x="3104348" y="608756"/>
              <a:ext cx="3478570" cy="1828876"/>
            </a:xfrm>
            <a:prstGeom prst="cloudCallout">
              <a:avLst>
                <a:gd name="adj1" fmla="val 34511"/>
                <a:gd name="adj2" fmla="val 11175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11" name="Cloud Callout 10"/>
            <p:cNvSpPr/>
            <p:nvPr/>
          </p:nvSpPr>
          <p:spPr>
            <a:xfrm>
              <a:off x="2062026" y="1783965"/>
              <a:ext cx="2377965" cy="1748292"/>
            </a:xfrm>
            <a:prstGeom prst="cloudCallout">
              <a:avLst>
                <a:gd name="adj1" fmla="val 32186"/>
                <a:gd name="adj2" fmla="val 133350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3757876" y="2310949"/>
              <a:ext cx="2638316" cy="955411"/>
            </a:xfrm>
            <a:prstGeom prst="cloudCallout">
              <a:avLst>
                <a:gd name="adj1" fmla="val -3156"/>
                <a:gd name="adj2" fmla="val 2019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  <p:sp>
          <p:nvSpPr>
            <p:cNvPr id="13" name="Cloud Callout 12"/>
            <p:cNvSpPr/>
            <p:nvPr/>
          </p:nvSpPr>
          <p:spPr>
            <a:xfrm>
              <a:off x="556040" y="1564379"/>
              <a:ext cx="1925327" cy="1828876"/>
            </a:xfrm>
            <a:prstGeom prst="cloudCallout">
              <a:avLst>
                <a:gd name="adj1" fmla="val -25059"/>
                <a:gd name="adj2" fmla="val 13045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533400"/>
            <a:ext cx="9136380" cy="10896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100" b="1" dirty="0">
                <a:latin typeface="Times New Roman" pitchFamily="18" charset="0"/>
              </a:rPr>
              <a:t>Special Circumstances continued</a:t>
            </a:r>
            <a:br>
              <a:rPr lang="en-US" sz="4400" b="1" dirty="0">
                <a:solidFill>
                  <a:srgbClr val="006600"/>
                </a:solidFill>
                <a:latin typeface="Times New Roman" pitchFamily="18" charset="0"/>
              </a:rPr>
            </a:br>
            <a:endParaRPr lang="en-US" sz="44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70560" y="1958340"/>
            <a:ext cx="8465820" cy="4429208"/>
          </a:xfrm>
        </p:spPr>
        <p:txBody>
          <a:bodyPr/>
          <a:lstStyle/>
          <a:p>
            <a:pPr marL="312579" indent="-288132">
              <a:lnSpc>
                <a:spcPct val="100000"/>
              </a:lnSpc>
              <a:spcBef>
                <a:spcPts val="0"/>
              </a:spcBef>
              <a:spcAft>
                <a:spcPts val="660"/>
              </a:spcAft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sz="3300" dirty="0">
                <a:latin typeface="Times New Roman" pitchFamily="18" charset="0"/>
              </a:rPr>
              <a:t>Send explanation to Financial Aid Office at each college</a:t>
            </a:r>
          </a:p>
          <a:p>
            <a:pPr marL="312579" indent="-288132">
              <a:lnSpc>
                <a:spcPct val="100000"/>
              </a:lnSpc>
              <a:spcBef>
                <a:spcPts val="0"/>
              </a:spcBef>
              <a:spcAft>
                <a:spcPts val="660"/>
              </a:spcAft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sz="3300" dirty="0">
                <a:latin typeface="Times New Roman" pitchFamily="18" charset="0"/>
              </a:rPr>
              <a:t>Varies from school to school</a:t>
            </a:r>
          </a:p>
          <a:p>
            <a:pPr marL="312579" indent="-288132">
              <a:lnSpc>
                <a:spcPct val="100000"/>
              </a:lnSpc>
              <a:spcBef>
                <a:spcPts val="0"/>
              </a:spcBef>
              <a:spcAft>
                <a:spcPts val="660"/>
              </a:spcAft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sz="3300" dirty="0">
                <a:latin typeface="Times New Roman" pitchFamily="18" charset="0"/>
              </a:rPr>
              <a:t>School will ask for documentation</a:t>
            </a:r>
          </a:p>
          <a:p>
            <a:pPr marL="312579" indent="-288132">
              <a:lnSpc>
                <a:spcPct val="100000"/>
              </a:lnSpc>
              <a:spcBef>
                <a:spcPts val="0"/>
              </a:spcBef>
              <a:spcAft>
                <a:spcPts val="660"/>
              </a:spcAft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sz="3300" dirty="0">
                <a:latin typeface="Times New Roman" pitchFamily="18" charset="0"/>
              </a:rPr>
              <a:t>This process is done AFTER initial award is made</a:t>
            </a:r>
          </a:p>
          <a:p>
            <a:pPr marL="312579" indent="-288132">
              <a:lnSpc>
                <a:spcPct val="100000"/>
              </a:lnSpc>
              <a:spcBef>
                <a:spcPts val="0"/>
              </a:spcBef>
              <a:spcAft>
                <a:spcPts val="660"/>
              </a:spcAft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sz="3300" dirty="0">
                <a:latin typeface="Times New Roman" pitchFamily="18" charset="0"/>
              </a:rPr>
              <a:t>Decisions are final and cannot be appealed</a:t>
            </a:r>
          </a:p>
          <a:p>
            <a:pPr eaLnBrk="1" hangingPunct="1">
              <a:lnSpc>
                <a:spcPct val="90000"/>
              </a:lnSpc>
            </a:pPr>
            <a:endParaRPr lang="en-US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736821"/>
            <a:ext cx="9304020" cy="14249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What To Expect </a:t>
            </a:r>
            <a:br>
              <a:rPr lang="en-US" b="1" dirty="0">
                <a:solidFill>
                  <a:srgbClr val="006600"/>
                </a:solidFill>
                <a:latin typeface="Times New Roman" pitchFamily="18" charset="0"/>
              </a:rPr>
            </a:br>
            <a:endParaRPr lang="en-US" sz="418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670560" y="1749287"/>
            <a:ext cx="8549640" cy="4316233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sz="3300" dirty="0">
                <a:latin typeface="Times New Roman" pitchFamily="18" charset="0"/>
              </a:rPr>
              <a:t>Check your email! </a:t>
            </a:r>
          </a:p>
          <a:p>
            <a:pPr eaLnBrk="1" hangingPunct="1"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sz="3300" dirty="0">
                <a:latin typeface="Times New Roman" pitchFamily="18" charset="0"/>
              </a:rPr>
              <a:t>Student Aid Report (SAR)</a:t>
            </a:r>
          </a:p>
          <a:p>
            <a:pPr eaLnBrk="1" hangingPunct="1"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sz="3300" dirty="0">
                <a:latin typeface="Times New Roman" pitchFamily="18" charset="0"/>
              </a:rPr>
              <a:t>Estimated Award Letter</a:t>
            </a:r>
          </a:p>
          <a:p>
            <a:pPr eaLnBrk="1" hangingPunct="1"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sz="3300" dirty="0">
                <a:latin typeface="Times New Roman" pitchFamily="18" charset="0"/>
              </a:rPr>
              <a:t>Award Letter</a:t>
            </a:r>
          </a:p>
          <a:p>
            <a:pPr eaLnBrk="1" hangingPunct="1"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sz="3300" dirty="0">
                <a:latin typeface="Times New Roman" pitchFamily="18" charset="0"/>
              </a:rPr>
              <a:t>Loan Promissory Notes – electronic and paper</a:t>
            </a:r>
          </a:p>
          <a:p>
            <a:pPr eaLnBrk="1" hangingPunct="1"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sz="3300" dirty="0">
                <a:latin typeface="Times New Roman" pitchFamily="18" charset="0"/>
              </a:rPr>
              <a:t>TAP award notice from HESC after state budget passes</a:t>
            </a:r>
          </a:p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734005"/>
            <a:ext cx="8549640" cy="9220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Helpful Web Resources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670560" y="1539240"/>
            <a:ext cx="8633460" cy="528066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6600"/>
              </a:buClr>
              <a:buSzPct val="100000"/>
              <a:buFont typeface="Arial" pitchFamily="34" charset="0"/>
              <a:buChar char="•"/>
            </a:pPr>
            <a:r>
              <a:rPr lang="en-US" sz="2860" dirty="0">
                <a:latin typeface="Times New Roman" pitchFamily="18" charset="0"/>
                <a:cs typeface="Times New Roman" pitchFamily="18" charset="0"/>
              </a:rPr>
              <a:t>Federal Student Aid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54380" indent="-371952">
              <a:buClr>
                <a:srgbClr val="006600"/>
              </a:buClr>
              <a:buSzPct val="100000"/>
              <a:buFont typeface="Times New Roman" pitchFamily="18" charset="0"/>
              <a:buChar char="◦"/>
            </a:pPr>
            <a:r>
              <a:rPr lang="en-US" sz="264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https://studentaid.gov</a:t>
            </a:r>
          </a:p>
          <a:p>
            <a:pPr marL="1257300" indent="-371952">
              <a:buClr>
                <a:srgbClr val="006600"/>
              </a:buClr>
              <a:buFont typeface="Times New Roman" pitchFamily="18" charset="0"/>
              <a:buChar char="–"/>
            </a:pPr>
            <a:r>
              <a:rPr lang="en-US" sz="2420" dirty="0">
                <a:latin typeface="Times New Roman" pitchFamily="18" charset="0"/>
                <a:cs typeface="Times New Roman" pitchFamily="18" charset="0"/>
              </a:rPr>
              <a:t>Apply for FSA ID</a:t>
            </a:r>
          </a:p>
          <a:p>
            <a:pPr marL="1257300" indent="-371952">
              <a:buClr>
                <a:srgbClr val="006600"/>
              </a:buClr>
              <a:buFont typeface="Times New Roman" pitchFamily="18" charset="0"/>
              <a:buChar char="–"/>
            </a:pPr>
            <a:r>
              <a:rPr lang="en-US" sz="2420" dirty="0">
                <a:latin typeface="Times New Roman" pitchFamily="18" charset="0"/>
                <a:cs typeface="Times New Roman" pitchFamily="18" charset="0"/>
              </a:rPr>
              <a:t>Stafford/PLUS Electronic Promissory Note</a:t>
            </a:r>
          </a:p>
          <a:p>
            <a:pPr marL="1257300" indent="-371952">
              <a:buClr>
                <a:srgbClr val="006600"/>
              </a:buClr>
              <a:buFont typeface="Times New Roman" pitchFamily="18" charset="0"/>
              <a:buChar char="–"/>
            </a:pPr>
            <a:r>
              <a:rPr lang="en-US" sz="2420" dirty="0">
                <a:latin typeface="Times New Roman" pitchFamily="18" charset="0"/>
                <a:cs typeface="Times New Roman" pitchFamily="18" charset="0"/>
              </a:rPr>
              <a:t>Entrance and Exit Counseling</a:t>
            </a:r>
          </a:p>
          <a:p>
            <a:pPr marL="1257300" indent="-371952">
              <a:buClr>
                <a:srgbClr val="006600"/>
              </a:buClr>
              <a:buFont typeface="Times New Roman" pitchFamily="18" charset="0"/>
              <a:buChar char="–"/>
            </a:pPr>
            <a:r>
              <a:rPr lang="en-US" sz="2420" dirty="0">
                <a:latin typeface="Times New Roman" pitchFamily="18" charset="0"/>
                <a:cs typeface="Times New Roman" pitchFamily="18" charset="0"/>
              </a:rPr>
              <a:t>Complete PLUS Request Process</a:t>
            </a:r>
          </a:p>
          <a:p>
            <a:pPr marL="382429" indent="-382429">
              <a:buClr>
                <a:srgbClr val="006600"/>
              </a:buClr>
              <a:buSzPct val="100000"/>
              <a:buFont typeface="Times New Roman" pitchFamily="18" charset="0"/>
              <a:buChar char="•"/>
            </a:pPr>
            <a:r>
              <a:rPr lang="en-US" sz="2860" dirty="0">
                <a:latin typeface="Times New Roman" pitchFamily="18" charset="0"/>
                <a:cs typeface="Times New Roman" pitchFamily="18" charset="0"/>
              </a:rPr>
              <a:t>NYS Higher Education Services</a:t>
            </a:r>
          </a:p>
          <a:p>
            <a:pPr marL="754380" indent="-371952">
              <a:buClr>
                <a:srgbClr val="006600"/>
              </a:buClr>
              <a:buSzPct val="100000"/>
              <a:buFont typeface="Times New Roman" pitchFamily="18" charset="0"/>
              <a:buChar char="◦"/>
            </a:pPr>
            <a:r>
              <a:rPr lang="en-US" sz="264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https://www.hesc.ny.gov</a:t>
            </a:r>
            <a:endParaRPr lang="en-US" sz="264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54380" indent="-371952">
              <a:buClr>
                <a:srgbClr val="006600"/>
              </a:buClr>
              <a:buSzPct val="100000"/>
              <a:buFont typeface="Times New Roman" pitchFamily="18" charset="0"/>
              <a:buChar char="◦"/>
            </a:pPr>
            <a:endParaRPr lang="en-US" sz="264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59618">
              <a:buClr>
                <a:srgbClr val="006600"/>
              </a:buClr>
              <a:buSzPct val="100000"/>
            </a:pPr>
            <a:endParaRPr lang="en-US" sz="264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40" dirty="0"/>
          </a:p>
          <a:p>
            <a:pPr eaLnBrk="1" hangingPunct="1">
              <a:lnSpc>
                <a:spcPct val="90000"/>
              </a:lnSpc>
            </a:pPr>
            <a:endParaRPr lang="en-US" sz="2640" dirty="0"/>
          </a:p>
          <a:p>
            <a:pPr eaLnBrk="1" hangingPunct="1">
              <a:lnSpc>
                <a:spcPct val="90000"/>
              </a:lnSpc>
            </a:pPr>
            <a:endParaRPr lang="en-US" sz="264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617220"/>
            <a:ext cx="8717280" cy="10058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Contact Information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335280" y="1623060"/>
            <a:ext cx="8884920" cy="5364480"/>
          </a:xfrm>
        </p:spPr>
        <p:txBody>
          <a:bodyPr/>
          <a:lstStyle/>
          <a:p>
            <a:pPr algn="ctr">
              <a:spcBef>
                <a:spcPts val="660"/>
              </a:spcBef>
              <a:buNone/>
            </a:pPr>
            <a:r>
              <a:rPr lang="en-US" sz="2860" dirty="0">
                <a:latin typeface="Times New Roman" pitchFamily="18" charset="0"/>
              </a:rPr>
              <a:t>Financial Aid Office </a:t>
            </a:r>
          </a:p>
          <a:p>
            <a:pPr algn="ctr">
              <a:spcBef>
                <a:spcPts val="660"/>
              </a:spcBef>
              <a:buNone/>
            </a:pPr>
            <a:r>
              <a:rPr lang="en-US" sz="2860" dirty="0">
                <a:latin typeface="Times New Roman" pitchFamily="18" charset="0"/>
              </a:rPr>
              <a:t>SUNY Brockport</a:t>
            </a:r>
          </a:p>
          <a:p>
            <a:pPr algn="ctr">
              <a:spcBef>
                <a:spcPts val="660"/>
              </a:spcBef>
              <a:buNone/>
            </a:pPr>
            <a:r>
              <a:rPr lang="en-US" sz="2860" dirty="0">
                <a:latin typeface="Times New Roman" pitchFamily="18" charset="0"/>
              </a:rPr>
              <a:t>350 New Campus Drive</a:t>
            </a:r>
          </a:p>
          <a:p>
            <a:pPr algn="ctr">
              <a:spcBef>
                <a:spcPts val="660"/>
              </a:spcBef>
              <a:buNone/>
            </a:pPr>
            <a:r>
              <a:rPr lang="en-US" sz="2860" dirty="0">
                <a:latin typeface="Times New Roman" pitchFamily="18" charset="0"/>
              </a:rPr>
              <a:t>Brockport, NY  14420</a:t>
            </a:r>
          </a:p>
          <a:p>
            <a:pPr algn="ctr">
              <a:spcBef>
                <a:spcPts val="660"/>
              </a:spcBef>
              <a:buNone/>
            </a:pPr>
            <a:r>
              <a:rPr lang="en-US" sz="2860" dirty="0">
                <a:latin typeface="Times New Roman" pitchFamily="18" charset="0"/>
              </a:rPr>
              <a:t>Phone: (585) 395-2501</a:t>
            </a:r>
          </a:p>
          <a:p>
            <a:pPr algn="ctr">
              <a:spcBef>
                <a:spcPts val="660"/>
              </a:spcBef>
              <a:buNone/>
            </a:pPr>
            <a:r>
              <a:rPr lang="en-US" sz="2860" dirty="0">
                <a:latin typeface="Times New Roman" pitchFamily="18" charset="0"/>
              </a:rPr>
              <a:t>Fax: (585) 395-5445</a:t>
            </a:r>
          </a:p>
          <a:p>
            <a:pPr algn="ctr">
              <a:spcBef>
                <a:spcPts val="660"/>
              </a:spcBef>
              <a:buNone/>
            </a:pPr>
            <a:r>
              <a:rPr lang="en-US" sz="2860" dirty="0">
                <a:latin typeface="Times New Roman" pitchFamily="18" charset="0"/>
              </a:rPr>
              <a:t>faid@brockport.edu</a:t>
            </a:r>
          </a:p>
          <a:p>
            <a:pPr algn="ctr">
              <a:spcBef>
                <a:spcPts val="660"/>
              </a:spcBef>
              <a:buNone/>
            </a:pPr>
            <a:r>
              <a:rPr lang="en-US" sz="2860" dirty="0">
                <a:latin typeface="Times New Roman" pitchFamily="18" charset="0"/>
              </a:rPr>
              <a:t>Web site: </a:t>
            </a:r>
            <a:r>
              <a:rPr lang="en-US" sz="2860" b="1" dirty="0">
                <a:solidFill>
                  <a:srgbClr val="006600"/>
                </a:solidFill>
                <a:latin typeface="Times New Roman" pitchFamily="18" charset="0"/>
              </a:rPr>
              <a:t>www.brockport.edu/finaid</a:t>
            </a:r>
          </a:p>
          <a:p>
            <a:pPr algn="ctr" eaLnBrk="1" hangingPunct="1">
              <a:buFont typeface="Monotype Sorts" pitchFamily="2" charset="2"/>
              <a:buNone/>
            </a:pP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lburch\Local Settings\Temporary Internet Files\Content.IE5\1238QZDY\MCj00787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89660" y="3383280"/>
            <a:ext cx="1089660" cy="29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7860" y="2293621"/>
            <a:ext cx="62865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0" dirty="0">
                <a:solidFill>
                  <a:srgbClr val="006600"/>
                </a:solidFill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617220"/>
            <a:ext cx="9387840" cy="1257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What is Cost of Attendance (COA)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167640" y="2156581"/>
            <a:ext cx="8549640" cy="3959362"/>
          </a:xfrm>
        </p:spPr>
        <p:txBody>
          <a:bodyPr/>
          <a:lstStyle/>
          <a:p>
            <a:pPr marL="0" indent="0">
              <a:buClr>
                <a:srgbClr val="006600"/>
              </a:buClr>
              <a:buSzPct val="100000"/>
              <a:buNone/>
            </a:pPr>
            <a:endParaRPr lang="en-US" sz="3300" dirty="0">
              <a:latin typeface="Times New Roman" pitchFamily="18" charset="0"/>
            </a:endParaRPr>
          </a:p>
          <a:p>
            <a:pPr marL="0" indent="0">
              <a:buClr>
                <a:srgbClr val="006600"/>
              </a:buClr>
              <a:buSzPct val="100000"/>
              <a:buNone/>
            </a:pPr>
            <a:endParaRPr lang="en-US" sz="3300" dirty="0">
              <a:latin typeface="Times New Roman" pitchFamily="18" charset="0"/>
            </a:endParaRPr>
          </a:p>
          <a:p>
            <a:pPr eaLnBrk="1" hangingPunct="1">
              <a:buClr>
                <a:srgbClr val="006600"/>
              </a:buClr>
              <a:buSzPct val="100000"/>
              <a:buFont typeface="Arial" pitchFamily="34" charset="0"/>
              <a:buChar char="•"/>
            </a:pPr>
            <a:endParaRPr lang="en-US" sz="33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3460" y="6400800"/>
            <a:ext cx="8382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0" dirty="0"/>
          </a:p>
        </p:txBody>
      </p:sp>
      <p:sp>
        <p:nvSpPr>
          <p:cNvPr id="6" name="TextBox 5"/>
          <p:cNvSpPr txBox="1"/>
          <p:nvPr/>
        </p:nvSpPr>
        <p:spPr>
          <a:xfrm>
            <a:off x="8633460" y="6400800"/>
            <a:ext cx="8382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0" dirty="0"/>
          </a:p>
        </p:txBody>
      </p:sp>
      <p:pic>
        <p:nvPicPr>
          <p:cNvPr id="1026" name="Picture 2" descr="Income Accounting &amp; Student Loan Services | Financial &amp; Business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97" y="2948628"/>
            <a:ext cx="1962314" cy="19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leges that Charge the Most for Room and Board | CollegeXp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6" y="2344083"/>
            <a:ext cx="1382341" cy="11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3 Ways to Save Money on College Textbooks and Supplies | The Money Coa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67" y="2473906"/>
            <a:ext cx="1337767" cy="10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ansportation | Hamline Midway Coali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6" y="4317594"/>
            <a:ext cx="1332438" cy="13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2982" y="3629828"/>
            <a:ext cx="1760220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dirty="0"/>
              <a:t>Room and board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983" y="5768144"/>
            <a:ext cx="1361527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0" dirty="0"/>
              <a:t>Transportation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82527" y="3525771"/>
            <a:ext cx="1726498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0" dirty="0"/>
              <a:t>Books and Supplies</a:t>
            </a:r>
          </a:p>
        </p:txBody>
      </p:sp>
      <p:pic>
        <p:nvPicPr>
          <p:cNvPr id="1034" name="Picture 10" descr="100+ Clothing Pictures [HQ] | Download Free Images on Unsplas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62" y="4788018"/>
            <a:ext cx="1337767" cy="8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94747" y="5795888"/>
            <a:ext cx="2847254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0" dirty="0"/>
              <a:t>Miscellaneous personal expenses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30480"/>
            <a:ext cx="9304020" cy="15153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What is the Student Aid Index</a:t>
            </a:r>
            <a:br>
              <a:rPr lang="en-US" sz="4620" b="1" dirty="0">
                <a:latin typeface="Times New Roman" pitchFamily="18" charset="0"/>
              </a:rPr>
            </a:br>
            <a:r>
              <a:rPr lang="en-US" sz="4620" b="1" dirty="0">
                <a:latin typeface="Times New Roman" pitchFamily="18" charset="0"/>
              </a:rPr>
              <a:t>			(SAI)?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874520"/>
            <a:ext cx="9304020" cy="4945380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602573" y="1897010"/>
            <a:ext cx="3684514" cy="4680682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685" tIns="146685" rIns="146685" bIns="146685" numCol="1" spcCol="1270" anchor="ctr" anchorCtr="0">
            <a:noAutofit/>
          </a:bodyPr>
          <a:lstStyle/>
          <a:p>
            <a:pPr algn="ctr" defTabSz="112458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40" b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Measurement of student’s and family’s ability to pay postsecondary educational expenses</a:t>
            </a:r>
          </a:p>
        </p:txBody>
      </p:sp>
      <p:sp>
        <p:nvSpPr>
          <p:cNvPr id="6" name="Left Brace 5"/>
          <p:cNvSpPr/>
          <p:nvPr/>
        </p:nvSpPr>
        <p:spPr>
          <a:xfrm>
            <a:off x="4693920" y="2896230"/>
            <a:ext cx="502920" cy="268224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0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699760" y="1897010"/>
            <a:ext cx="3520440" cy="201168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685" tIns="146685" rIns="146685" bIns="146685" numCol="1" spcCol="1270" anchor="ctr" anchorCtr="0">
            <a:noAutofit/>
          </a:bodyPr>
          <a:lstStyle/>
          <a:p>
            <a:pPr algn="ctr" defTabSz="112458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4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5699760" y="4237350"/>
            <a:ext cx="3520440" cy="201168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685" tIns="146685" rIns="146685" bIns="146685" numCol="1" spcCol="1270" anchor="ctr" anchorCtr="0">
            <a:noAutofit/>
          </a:bodyPr>
          <a:lstStyle/>
          <a:p>
            <a:pPr algn="ctr" defTabSz="112458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4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12458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4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i="1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640" i="1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533400"/>
            <a:ext cx="8382000" cy="11734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Financial Need Analysis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9270" y="1790699"/>
            <a:ext cx="9436210" cy="5882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latin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16259"/>
              </p:ext>
            </p:extLst>
          </p:nvPr>
        </p:nvGraphicFramePr>
        <p:xfrm>
          <a:off x="225287" y="1790699"/>
          <a:ext cx="8827273" cy="4636605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827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66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</a:t>
                      </a:r>
                      <a:r>
                        <a:rPr lang="en-US" sz="3500" u="none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Student Aid Index (SAI)</a:t>
                      </a:r>
                      <a:endParaRPr lang="en-US" sz="4000" u="non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 Financial need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438" marR="7543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>
            <a:cxnSpLocks/>
          </p:cNvCxnSpPr>
          <p:nvPr/>
        </p:nvCxnSpPr>
        <p:spPr>
          <a:xfrm>
            <a:off x="371061" y="4557091"/>
            <a:ext cx="85138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533400"/>
            <a:ext cx="8382000" cy="11734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620" b="1" dirty="0">
                <a:effectLst/>
                <a:latin typeface="Times New Roman" pitchFamily="18" charset="0"/>
              </a:rPr>
              <a:t>Need Varies with College Costs</a:t>
            </a:r>
          </a:p>
        </p:txBody>
      </p:sp>
      <p:sp>
        <p:nvSpPr>
          <p:cNvPr id="9" name="Rectangle 1027"/>
          <p:cNvSpPr>
            <a:spLocks noGrp="1" noChangeArrowheads="1"/>
          </p:cNvSpPr>
          <p:nvPr>
            <p:ph idx="1"/>
          </p:nvPr>
        </p:nvSpPr>
        <p:spPr>
          <a:xfrm>
            <a:off x="502920" y="1790700"/>
            <a:ext cx="8046720" cy="42748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Monotype Sorts" pitchFamily="2" charset="2"/>
              <a:buChar char=" "/>
            </a:pPr>
            <a:r>
              <a:rPr lang="en-US" sz="2640" dirty="0">
                <a:latin typeface="Times New Roman" pitchFamily="18" charset="0"/>
              </a:rPr>
              <a:t>College A	       	             Cost      	$40,000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 "/>
            </a:pPr>
            <a:r>
              <a:rPr lang="en-US" sz="2640" dirty="0">
                <a:latin typeface="Times New Roman" pitchFamily="18" charset="0"/>
              </a:rPr>
              <a:t> Student Aid Index 			 	</a:t>
            </a:r>
            <a:r>
              <a:rPr lang="en-US" sz="2640" u="sng" dirty="0">
                <a:latin typeface="Times New Roman" pitchFamily="18" charset="0"/>
              </a:rPr>
              <a:t>$  5,000</a:t>
            </a:r>
            <a:r>
              <a:rPr lang="en-US" sz="2640" dirty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 "/>
            </a:pPr>
            <a:r>
              <a:rPr lang="en-US" sz="2640" dirty="0">
                <a:latin typeface="Times New Roman" pitchFamily="18" charset="0"/>
              </a:rPr>
              <a:t>                  Financial need	     	      	$35,000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 "/>
            </a:pPr>
            <a:endParaRPr lang="en-US" sz="264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 "/>
            </a:pPr>
            <a:r>
              <a:rPr lang="en-US" sz="2640" dirty="0">
                <a:latin typeface="Times New Roman" pitchFamily="18" charset="0"/>
              </a:rPr>
              <a:t>College B                          Cost    		$20,000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 "/>
            </a:pPr>
            <a:r>
              <a:rPr lang="en-US" sz="2640" dirty="0">
                <a:latin typeface="Times New Roman" pitchFamily="18" charset="0"/>
              </a:rPr>
              <a:t> Student Aid Index			         	</a:t>
            </a:r>
            <a:r>
              <a:rPr lang="en-US" sz="2640" u="sng" dirty="0">
                <a:latin typeface="Times New Roman" pitchFamily="18" charset="0"/>
              </a:rPr>
              <a:t>$  5,000</a:t>
            </a:r>
            <a:r>
              <a:rPr lang="en-US" sz="2640" dirty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 "/>
            </a:pPr>
            <a:r>
              <a:rPr lang="en-US" sz="2640" dirty="0">
                <a:latin typeface="Times New Roman" pitchFamily="18" charset="0"/>
              </a:rPr>
              <a:t>                   Financial need   	       	$15,000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0560" y="5311140"/>
            <a:ext cx="7711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760" dirty="0"/>
              <a:t>Net Price Calculator </a:t>
            </a:r>
            <a:r>
              <a:rPr lang="en-US" sz="1540" u="sng" dirty="0">
                <a:hlinkClick r:id="rId3"/>
              </a:rPr>
              <a:t>http://www.usnews.com/education/best-colleges/features/net-price-calculator</a:t>
            </a:r>
            <a:r>
              <a:rPr lang="en-US" sz="1540" dirty="0"/>
              <a:t> or</a:t>
            </a:r>
          </a:p>
          <a:p>
            <a:pPr lvl="1"/>
            <a:r>
              <a:rPr lang="en-US" sz="1540" dirty="0">
                <a:hlinkClick r:id="rId4"/>
              </a:rPr>
              <a:t>https://www.brockport.edu/admissions_aid/financial_aid/calculator.html</a:t>
            </a:r>
            <a:r>
              <a:rPr lang="en-US" sz="1540" dirty="0"/>
              <a:t> </a:t>
            </a:r>
          </a:p>
          <a:p>
            <a:r>
              <a:rPr lang="en-US" sz="1980" dirty="0"/>
              <a:t> </a:t>
            </a:r>
          </a:p>
          <a:p>
            <a:pPr marL="502920" indent="-502920">
              <a:buFont typeface="Arial" panose="020B0604020202020204" pitchFamily="34" charset="0"/>
              <a:buChar char="•"/>
            </a:pPr>
            <a:endParaRPr lang="en-US" sz="1980" dirty="0"/>
          </a:p>
        </p:txBody>
      </p:sp>
    </p:spTree>
    <p:extLst>
      <p:ext uri="{BB962C8B-B14F-4D97-AF65-F5344CB8AC3E}">
        <p14:creationId xmlns:p14="http://schemas.microsoft.com/office/powerpoint/2010/main" val="377221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22" y="377244"/>
            <a:ext cx="8675370" cy="1502305"/>
          </a:xfrm>
        </p:spPr>
        <p:txBody>
          <a:bodyPr>
            <a:normAutofit/>
          </a:bodyPr>
          <a:lstStyle/>
          <a:p>
            <a:pPr algn="l"/>
            <a:r>
              <a:rPr lang="en-US" sz="4620" b="1" dirty="0">
                <a:latin typeface="Times New Roman" pitchFamily="18" charset="0"/>
                <a:cs typeface="Times New Roman" pitchFamily="18" charset="0"/>
              </a:rPr>
              <a:t>Categories of Financial Aid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00A2C-4B26-425A-B4E3-FDEAB5C35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404" y="1879549"/>
            <a:ext cx="2937053" cy="3651199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520" dirty="0">
                <a:latin typeface="Arial" panose="020B0604020202020204" pitchFamily="34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BB6264D-DBEC-4CB1-9D0B-D0BE0EF3CAFC}"/>
              </a:ext>
            </a:extLst>
          </p:cNvPr>
          <p:cNvSpPr/>
          <p:nvPr/>
        </p:nvSpPr>
        <p:spPr>
          <a:xfrm>
            <a:off x="5532120" y="1879549"/>
            <a:ext cx="2933700" cy="3646170"/>
          </a:xfrm>
          <a:prstGeom prst="flowChartMagneticDisk">
            <a:avLst/>
          </a:prstGeom>
          <a:solidFill>
            <a:srgbClr val="FFFF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Non-need-based aid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617220"/>
            <a:ext cx="9220200" cy="1257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620" b="1" dirty="0">
                <a:latin typeface="Times New Roman" pitchFamily="18" charset="0"/>
              </a:rPr>
              <a:t>Types of Financial Aid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239153"/>
              </p:ext>
            </p:extLst>
          </p:nvPr>
        </p:nvGraphicFramePr>
        <p:xfrm>
          <a:off x="670560" y="2160104"/>
          <a:ext cx="7795260" cy="460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Left Brace 8"/>
          <p:cNvSpPr/>
          <p:nvPr/>
        </p:nvSpPr>
        <p:spPr>
          <a:xfrm>
            <a:off x="838200" y="3385832"/>
            <a:ext cx="754380" cy="19312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0" dirty="0"/>
          </a:p>
        </p:txBody>
      </p:sp>
      <p:sp>
        <p:nvSpPr>
          <p:cNvPr id="10" name="Right Brace 9"/>
          <p:cNvSpPr/>
          <p:nvPr/>
        </p:nvSpPr>
        <p:spPr>
          <a:xfrm>
            <a:off x="7459980" y="3385832"/>
            <a:ext cx="754380" cy="19312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0" dirty="0"/>
          </a:p>
        </p:txBody>
      </p:sp>
      <p:sp>
        <p:nvSpPr>
          <p:cNvPr id="11" name="TextBox 10"/>
          <p:cNvSpPr txBox="1"/>
          <p:nvPr/>
        </p:nvSpPr>
        <p:spPr>
          <a:xfrm>
            <a:off x="38155" y="3995896"/>
            <a:ext cx="106471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60" dirty="0"/>
              <a:t>Self-Help </a:t>
            </a:r>
          </a:p>
          <a:p>
            <a:r>
              <a:rPr lang="en-US" sz="1760" dirty="0"/>
              <a:t>Aid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0029" y="4182160"/>
            <a:ext cx="1199271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" dirty="0"/>
              <a:t>Gift Aid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3893E5-5ECC-AE49-AF8D-DE2B24755BDF}" vid="{1C3AB139-9E52-7248-B5AB-13A9ADAF95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brockport_template_2020</Template>
  <TotalTime>537</TotalTime>
  <Words>1409</Words>
  <Application>Microsoft Office PowerPoint</Application>
  <PresentationFormat>Custom</PresentationFormat>
  <Paragraphs>255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Century Gothic</vt:lpstr>
      <vt:lpstr>Lucida Sans Unicode</vt:lpstr>
      <vt:lpstr>Monotype Sorts</vt:lpstr>
      <vt:lpstr>Symbol</vt:lpstr>
      <vt:lpstr>Times New Roman</vt:lpstr>
      <vt:lpstr>Verdana</vt:lpstr>
      <vt:lpstr>Office Theme</vt:lpstr>
      <vt:lpstr>Financing a College Education</vt:lpstr>
      <vt:lpstr>Agenda</vt:lpstr>
      <vt:lpstr>Goal of Financial Aid</vt:lpstr>
      <vt:lpstr>What is Cost of Attendance (COA)</vt:lpstr>
      <vt:lpstr>What is the Student Aid Index    (SAI)?</vt:lpstr>
      <vt:lpstr>Financial Need Analysis</vt:lpstr>
      <vt:lpstr>Need Varies with College Costs</vt:lpstr>
      <vt:lpstr>Categories of Financial Aid</vt:lpstr>
      <vt:lpstr>Types of Financial Aid</vt:lpstr>
      <vt:lpstr>Scholarships</vt:lpstr>
      <vt:lpstr>Grants</vt:lpstr>
      <vt:lpstr>Work Study</vt:lpstr>
      <vt:lpstr>Loans </vt:lpstr>
      <vt:lpstr>Federal Student Aid Identification (FSA ID)</vt:lpstr>
      <vt:lpstr>FSA ID Continued</vt:lpstr>
      <vt:lpstr>Free Application for Federal Student Aid (FAFSA®)</vt:lpstr>
      <vt:lpstr>General FAFSA Information</vt:lpstr>
      <vt:lpstr>More FAFSA Information</vt:lpstr>
      <vt:lpstr>PowerPoint Presentation</vt:lpstr>
      <vt:lpstr>Information Being Collected For Student And Parent</vt:lpstr>
      <vt:lpstr>Who is the Parent for the FAFSA?</vt:lpstr>
      <vt:lpstr>Assets Included on the FAFSA</vt:lpstr>
      <vt:lpstr>Assets NOT Included on the FAFSA</vt:lpstr>
      <vt:lpstr>FAFSA on the Web(FOTW)</vt:lpstr>
      <vt:lpstr>Student Dependency Status</vt:lpstr>
      <vt:lpstr>Avoid Errors!</vt:lpstr>
      <vt:lpstr>The Application Process Continues (State Aid)</vt:lpstr>
      <vt:lpstr>FAFSA Confirmation Page and TAP Link</vt:lpstr>
      <vt:lpstr>FAFSA Processing Results       To Student</vt:lpstr>
      <vt:lpstr>FAFSA Processing Results   </vt:lpstr>
      <vt:lpstr>Making Corrections</vt:lpstr>
      <vt:lpstr>Special Circumstances</vt:lpstr>
      <vt:lpstr>Special Circumstances continued </vt:lpstr>
      <vt:lpstr>What To Expect  </vt:lpstr>
      <vt:lpstr>Helpful Web Resources</vt:lpstr>
      <vt:lpstr>Contact Information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Gina Nicholson</dc:creator>
  <cp:lastModifiedBy>Fici, Michael</cp:lastModifiedBy>
  <cp:revision>23</cp:revision>
  <dcterms:created xsi:type="dcterms:W3CDTF">2021-03-19T18:02:24Z</dcterms:created>
  <dcterms:modified xsi:type="dcterms:W3CDTF">2024-10-09T12:41:36Z</dcterms:modified>
</cp:coreProperties>
</file>